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80" r:id="rId1"/>
  </p:sldMasterIdLst>
  <p:sldIdLst>
    <p:sldId id="256" r:id="rId2"/>
    <p:sldId id="258" r:id="rId3"/>
    <p:sldId id="257" r:id="rId4"/>
    <p:sldId id="283" r:id="rId5"/>
    <p:sldId id="259" r:id="rId6"/>
    <p:sldId id="261" r:id="rId7"/>
    <p:sldId id="264" r:id="rId8"/>
    <p:sldId id="265" r:id="rId9"/>
    <p:sldId id="281" r:id="rId10"/>
    <p:sldId id="282" r:id="rId11"/>
    <p:sldId id="266" r:id="rId12"/>
    <p:sldId id="280" r:id="rId13"/>
    <p:sldId id="291" r:id="rId14"/>
    <p:sldId id="284" r:id="rId15"/>
    <p:sldId id="270" r:id="rId16"/>
    <p:sldId id="262" r:id="rId17"/>
    <p:sldId id="268" r:id="rId18"/>
    <p:sldId id="285" r:id="rId19"/>
    <p:sldId id="286" r:id="rId20"/>
    <p:sldId id="287" r:id="rId21"/>
    <p:sldId id="288" r:id="rId22"/>
    <p:sldId id="289" r:id="rId23"/>
    <p:sldId id="290" r:id="rId24"/>
    <p:sldId id="269" r:id="rId25"/>
    <p:sldId id="263" r:id="rId26"/>
  </p:sldIdLst>
  <p:sldSz cx="6858000" cy="9906000" type="A4"/>
  <p:notesSz cx="7102475" cy="93884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4994" autoAdjust="0"/>
    <p:restoredTop sz="94660"/>
  </p:normalViewPr>
  <p:slideViewPr>
    <p:cSldViewPr snapToGrid="0">
      <p:cViewPr>
        <p:scale>
          <a:sx n="76" d="100"/>
          <a:sy n="76" d="100"/>
        </p:scale>
        <p:origin x="-1776" y="468"/>
      </p:cViewPr>
      <p:guideLst>
        <p:guide orient="horz" pos="3120"/>
        <p:guide pos="216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400050" y="1981200"/>
            <a:ext cx="5888736" cy="26416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400050" y="4663441"/>
            <a:ext cx="5891022" cy="2531533"/>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39C2F4A2-150B-4582-B43B-AE492C2FF433}" type="datetimeFigureOut">
              <a:rPr lang="id-ID" smtClean="0"/>
              <a:pPr/>
              <a:t>07/10/2024</a:t>
            </a:fld>
            <a:endParaRPr lang="id-ID"/>
          </a:p>
        </p:txBody>
      </p:sp>
      <p:sp>
        <p:nvSpPr>
          <p:cNvPr id="19" name="Footer Placeholder 18"/>
          <p:cNvSpPr>
            <a:spLocks noGrp="1"/>
          </p:cNvSpPr>
          <p:nvPr>
            <p:ph type="ftr" sz="quarter" idx="11"/>
          </p:nvPr>
        </p:nvSpPr>
        <p:spPr/>
        <p:txBody>
          <a:bodyPr/>
          <a:lstStyle/>
          <a:p>
            <a:endParaRPr lang="id-ID"/>
          </a:p>
        </p:txBody>
      </p:sp>
      <p:sp>
        <p:nvSpPr>
          <p:cNvPr id="27" name="Slide Number Placeholder 26"/>
          <p:cNvSpPr>
            <a:spLocks noGrp="1"/>
          </p:cNvSpPr>
          <p:nvPr>
            <p:ph type="sldNum" sz="quarter" idx="12"/>
          </p:nvPr>
        </p:nvSpPr>
        <p:spPr/>
        <p:txBody>
          <a:bodyPr/>
          <a:lstStyle/>
          <a:p>
            <a:fld id="{929B84D8-5CD3-4090-BA00-973700AFF860}" type="slidenum">
              <a:rPr lang="id-ID" smtClean="0"/>
              <a:pPr/>
              <a:t>‹#›</a:t>
            </a:fld>
            <a:endParaRPr lang="id-ID"/>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9C2F4A2-150B-4582-B43B-AE492C2FF433}" type="datetimeFigureOut">
              <a:rPr lang="id-ID" smtClean="0"/>
              <a:pPr/>
              <a:t>07/10/2024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29B84D8-5CD3-4090-BA00-973700AFF860}" type="slidenum">
              <a:rPr lang="id-ID" smtClean="0"/>
              <a:pPr/>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97764" y="1901952"/>
            <a:ext cx="5829300" cy="1967992"/>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97764" y="3906737"/>
            <a:ext cx="5829300" cy="2180695"/>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39C2F4A2-150B-4582-B43B-AE492C2FF433}" type="datetimeFigureOut">
              <a:rPr lang="id-ID" smtClean="0"/>
              <a:pPr/>
              <a:t>07/10/2024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29B84D8-5CD3-4090-BA00-973700AFF860}" type="slidenum">
              <a:rPr lang="id-ID" smtClean="0"/>
              <a:pPr/>
              <a:t>‹#›</a:t>
            </a:fld>
            <a:endParaRPr lang="id-ID"/>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42900" y="1017016"/>
            <a:ext cx="6172200" cy="1651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342900" y="2773456"/>
            <a:ext cx="3028950" cy="640588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3486150" y="2773456"/>
            <a:ext cx="3028950" cy="640588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9C2F4A2-150B-4582-B43B-AE492C2FF433}" type="datetimeFigureOut">
              <a:rPr lang="id-ID" smtClean="0"/>
              <a:pPr/>
              <a:t>07/10/2024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929B84D8-5CD3-4090-BA00-973700AFF860}" type="slidenum">
              <a:rPr lang="id-ID" smtClean="0"/>
              <a:pPr/>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1017016"/>
            <a:ext cx="6172200" cy="1651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42900" y="2679803"/>
            <a:ext cx="3030141" cy="952397"/>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3483769" y="2686317"/>
            <a:ext cx="3031331" cy="945884"/>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42900" y="3632200"/>
            <a:ext cx="3030141" cy="5554929"/>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3483769" y="3632200"/>
            <a:ext cx="3031331" cy="5554929"/>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39C2F4A2-150B-4582-B43B-AE492C2FF433}" type="datetimeFigureOut">
              <a:rPr lang="id-ID" smtClean="0"/>
              <a:pPr/>
              <a:t>07/10/2024</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929B84D8-5CD3-4090-BA00-973700AFF860}" type="slidenum">
              <a:rPr lang="id-ID" smtClean="0"/>
              <a:pPr/>
              <a:t>‹#›</a:t>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42900" y="1017016"/>
            <a:ext cx="6229350" cy="1651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9C2F4A2-150B-4582-B43B-AE492C2FF433}" type="datetimeFigureOut">
              <a:rPr lang="id-ID" smtClean="0"/>
              <a:pPr/>
              <a:t>07/10/2024</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929B84D8-5CD3-4090-BA00-973700AFF860}" type="slidenum">
              <a:rPr lang="id-ID" smtClean="0"/>
              <a:pPr/>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C2F4A2-150B-4582-B43B-AE492C2FF433}" type="datetimeFigureOut">
              <a:rPr lang="id-ID" smtClean="0"/>
              <a:pPr/>
              <a:t>07/10/2024</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929B84D8-5CD3-4090-BA00-973700AFF860}" type="slidenum">
              <a:rPr lang="id-ID" smtClean="0"/>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0" y="742953"/>
            <a:ext cx="2057400" cy="1678517"/>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14350" y="2421467"/>
            <a:ext cx="2057400" cy="6604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2681287" y="2421467"/>
            <a:ext cx="3833813" cy="6604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9C2F4A2-150B-4582-B43B-AE492C2FF433}" type="datetimeFigureOut">
              <a:rPr lang="id-ID" smtClean="0"/>
              <a:pPr/>
              <a:t>07/10/2024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929B84D8-5CD3-4090-BA00-973700AFF860}" type="slidenum">
              <a:rPr lang="id-ID" smtClean="0"/>
              <a:pPr/>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2374315" y="1600556"/>
            <a:ext cx="3943350" cy="59436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6003101" y="7741889"/>
            <a:ext cx="116586" cy="224536"/>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457200" y="1700106"/>
            <a:ext cx="1659636" cy="2286008"/>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457200" y="4086023"/>
            <a:ext cx="1657350" cy="3147907"/>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39C2F4A2-150B-4582-B43B-AE492C2FF433}" type="datetimeFigureOut">
              <a:rPr lang="id-ID" smtClean="0"/>
              <a:pPr/>
              <a:t>07/10/2024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a:xfrm>
            <a:off x="6057900" y="9181395"/>
            <a:ext cx="457200" cy="527403"/>
          </a:xfrm>
        </p:spPr>
        <p:txBody>
          <a:bodyPr/>
          <a:lstStyle/>
          <a:p>
            <a:fld id="{929B84D8-5CD3-4090-BA00-973700AFF860}" type="slidenum">
              <a:rPr lang="id-ID" smtClean="0"/>
              <a:pPr/>
              <a:t>‹#›</a:t>
            </a:fld>
            <a:endParaRPr lang="id-ID"/>
          </a:p>
        </p:txBody>
      </p:sp>
      <p:sp>
        <p:nvSpPr>
          <p:cNvPr id="3" name="Picture Placeholder 2"/>
          <p:cNvSpPr>
            <a:spLocks noGrp="1"/>
          </p:cNvSpPr>
          <p:nvPr>
            <p:ph type="pic" idx="1"/>
          </p:nvPr>
        </p:nvSpPr>
        <p:spPr>
          <a:xfrm rot="420000">
            <a:off x="2614345" y="1732636"/>
            <a:ext cx="3463290" cy="567944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7144" y="8401756"/>
            <a:ext cx="6872288" cy="1504244"/>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3286125" y="8984193"/>
            <a:ext cx="3571875" cy="921808"/>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9C2F4A2-150B-4582-B43B-AE492C2FF433}" type="datetimeFigureOut">
              <a:rPr lang="id-ID" smtClean="0"/>
              <a:pPr/>
              <a:t>07/10/2024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29B84D8-5CD3-4090-BA00-973700AFF860}" type="slidenum">
              <a:rPr lang="id-ID" smtClean="0"/>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1320802"/>
            <a:ext cx="1543050" cy="7528102"/>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342900" y="1320802"/>
            <a:ext cx="4514850" cy="7528102"/>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9C2F4A2-150B-4582-B43B-AE492C2FF433}" type="datetimeFigureOut">
              <a:rPr lang="id-ID" smtClean="0"/>
              <a:pPr/>
              <a:t>07/10/2024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29B84D8-5CD3-4090-BA00-973700AFF860}" type="slidenum">
              <a:rPr lang="id-ID" smtClean="0"/>
              <a:pPr/>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7144" y="-10319"/>
            <a:ext cx="6872288" cy="1504244"/>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3286125" y="-10318"/>
            <a:ext cx="3571875" cy="921808"/>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342900" y="1017016"/>
            <a:ext cx="6172200" cy="1651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342900" y="2795693"/>
            <a:ext cx="6172200" cy="633984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342900" y="9181395"/>
            <a:ext cx="1600200" cy="527403"/>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39C2F4A2-150B-4582-B43B-AE492C2FF433}" type="datetimeFigureOut">
              <a:rPr lang="id-ID" smtClean="0"/>
              <a:pPr/>
              <a:t>07/10/2024</a:t>
            </a:fld>
            <a:endParaRPr lang="id-ID"/>
          </a:p>
        </p:txBody>
      </p:sp>
      <p:sp>
        <p:nvSpPr>
          <p:cNvPr id="22" name="Footer Placeholder 21"/>
          <p:cNvSpPr>
            <a:spLocks noGrp="1"/>
          </p:cNvSpPr>
          <p:nvPr>
            <p:ph type="ftr" sz="quarter" idx="3"/>
          </p:nvPr>
        </p:nvSpPr>
        <p:spPr>
          <a:xfrm>
            <a:off x="2000250" y="9181395"/>
            <a:ext cx="2514600" cy="527403"/>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id-ID"/>
          </a:p>
        </p:txBody>
      </p:sp>
      <p:sp>
        <p:nvSpPr>
          <p:cNvPr id="18" name="Slide Number Placeholder 17"/>
          <p:cNvSpPr>
            <a:spLocks noGrp="1"/>
          </p:cNvSpPr>
          <p:nvPr>
            <p:ph type="sldNum" sz="quarter" idx="4"/>
          </p:nvPr>
        </p:nvSpPr>
        <p:spPr>
          <a:xfrm>
            <a:off x="5943600" y="9181395"/>
            <a:ext cx="571500" cy="527403"/>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929B84D8-5CD3-4090-BA00-973700AFF860}" type="slidenum">
              <a:rPr lang="id-ID" smtClean="0"/>
              <a:pPr/>
              <a:t>‹#›</a:t>
            </a:fld>
            <a:endParaRPr lang="id-ID"/>
          </a:p>
        </p:txBody>
      </p:sp>
      <p:grpSp>
        <p:nvGrpSpPr>
          <p:cNvPr id="2" name="Group 1"/>
          <p:cNvGrpSpPr/>
          <p:nvPr/>
        </p:nvGrpSpPr>
        <p:grpSpPr>
          <a:xfrm>
            <a:off x="-14263" y="292367"/>
            <a:ext cx="6885411" cy="937768"/>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4181" r:id="rId1"/>
    <p:sldLayoutId id="2147484182" r:id="rId2"/>
    <p:sldLayoutId id="2147484183" r:id="rId3"/>
    <p:sldLayoutId id="2147484184" r:id="rId4"/>
    <p:sldLayoutId id="2147484185" r:id="rId5"/>
    <p:sldLayoutId id="2147484186" r:id="rId6"/>
    <p:sldLayoutId id="2147484187" r:id="rId7"/>
    <p:sldLayoutId id="2147484188" r:id="rId8"/>
    <p:sldLayoutId id="2147484189" r:id="rId9"/>
    <p:sldLayoutId id="2147484190" r:id="rId10"/>
    <p:sldLayoutId id="214748419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jpeg"/></Relationships>
</file>

<file path=ppt/slides/_rels/slide1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2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2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 Id="rId5" Type="http://schemas.openxmlformats.org/officeDocument/2006/relationships/image" Target="../media/image40.jpeg"/><Relationship Id="rId4" Type="http://schemas.openxmlformats.org/officeDocument/2006/relationships/image" Target="../media/image39.jpeg"/></Relationships>
</file>

<file path=ppt/slides/_rels/slide2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 Id="rId4" Type="http://schemas.openxmlformats.org/officeDocument/2006/relationships/image" Target="../media/image43.jpeg"/></Relationships>
</file>

<file path=ppt/slides/_rels/slide2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 Id="rId5" Type="http://schemas.openxmlformats.org/officeDocument/2006/relationships/image" Target="../media/image47.jpeg"/><Relationship Id="rId4" Type="http://schemas.openxmlformats.org/officeDocument/2006/relationships/image" Target="../media/image46.jpeg"/></Relationships>
</file>

<file path=ppt/slides/_rels/slide2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xml"/><Relationship Id="rId5" Type="http://schemas.openxmlformats.org/officeDocument/2006/relationships/image" Target="../media/image51.jpeg"/><Relationship Id="rId4" Type="http://schemas.openxmlformats.org/officeDocument/2006/relationships/image" Target="../media/image50.jpeg"/></Relationships>
</file>

<file path=ppt/slides/_rels/slide25.xml.rels><?xml version="1.0" encoding="UTF-8" standalone="yes"?>
<Relationships xmlns="http://schemas.openxmlformats.org/package/2006/relationships"><Relationship Id="rId3" Type="http://schemas.openxmlformats.org/officeDocument/2006/relationships/hyperlink" Target="http://www.hayatiputramandiri.co.id/" TargetMode="External"/><Relationship Id="rId2" Type="http://schemas.openxmlformats.org/officeDocument/2006/relationships/hyperlink" Target="mailto:admin@hayatiputramandiri.co.i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p:cNvSpPr txBox="1">
            <a:spLocks/>
          </p:cNvSpPr>
          <p:nvPr/>
        </p:nvSpPr>
        <p:spPr>
          <a:xfrm>
            <a:off x="675590" y="1188363"/>
            <a:ext cx="5312318" cy="685179"/>
          </a:xfrm>
          <a:prstGeom prst="rect">
            <a:avLst/>
          </a:prstGeom>
        </p:spPr>
        <p:txBody>
          <a:bodyPr vert="horz" lIns="162560" tIns="81280" rIns="162560" bIns="81280" rtlCol="0" anchor="b">
            <a:noAutofit/>
          </a:bodyPr>
          <a:lstStyle>
            <a:lvl1pPr algn="r" defTabSz="457200" rtl="0" eaLnBrk="1" latinLnBrk="0" hangingPunct="1">
              <a:spcBef>
                <a:spcPct val="0"/>
              </a:spcBef>
              <a:buNone/>
              <a:defRPr sz="54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id-ID" sz="3000" b="1" dirty="0" smtClean="0">
                <a:solidFill>
                  <a:schemeClr val="tx1">
                    <a:lumMod val="95000"/>
                  </a:schemeClr>
                </a:solidFill>
                <a:latin typeface="Tahoma" panose="020B0604030504040204" pitchFamily="34" charset="0"/>
                <a:ea typeface="Tahoma" panose="020B0604030504040204" pitchFamily="34" charset="0"/>
                <a:cs typeface="Tahoma" panose="020B0604030504040204" pitchFamily="34" charset="0"/>
              </a:rPr>
              <a:t>Profil Perusahaan</a:t>
            </a:r>
            <a:endParaRPr lang="id-ID" sz="3000" dirty="0">
              <a:solidFill>
                <a:schemeClr val="tx1">
                  <a:lumMod val="95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13" name="Title 1"/>
          <p:cNvSpPr txBox="1">
            <a:spLocks/>
          </p:cNvSpPr>
          <p:nvPr/>
        </p:nvSpPr>
        <p:spPr>
          <a:xfrm>
            <a:off x="1631018" y="4099702"/>
            <a:ext cx="4319819" cy="685179"/>
          </a:xfrm>
          <a:prstGeom prst="rect">
            <a:avLst/>
          </a:prstGeom>
        </p:spPr>
        <p:txBody>
          <a:bodyPr vert="horz" lIns="162560" tIns="81280" rIns="162560" bIns="81280" rtlCol="0" anchor="b">
            <a:noAutofit/>
          </a:bodyPr>
          <a:lstStyle>
            <a:lvl1pPr algn="r" defTabSz="457200" rtl="0" eaLnBrk="1" latinLnBrk="0" hangingPunct="1">
              <a:spcBef>
                <a:spcPct val="0"/>
              </a:spcBef>
              <a:buNone/>
              <a:defRPr sz="54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d-ID" sz="30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Company Profil</a:t>
            </a:r>
            <a:endParaRPr lang="id-ID" sz="30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14" name="Title 1"/>
          <p:cNvSpPr txBox="1">
            <a:spLocks/>
          </p:cNvSpPr>
          <p:nvPr/>
        </p:nvSpPr>
        <p:spPr>
          <a:xfrm>
            <a:off x="-6522" y="7986801"/>
            <a:ext cx="6857999" cy="441961"/>
          </a:xfrm>
          <a:prstGeom prst="rect">
            <a:avLst/>
          </a:prstGeom>
          <a:effectLst/>
        </p:spPr>
        <p:txBody>
          <a:bodyPr vert="horz" lIns="162560" tIns="81280" rIns="162560" bIns="81280" rtlCol="0" anchor="b">
            <a:noAutofit/>
          </a:bodyPr>
          <a:lstStyle>
            <a:lvl1pPr algn="ctr" defTabSz="457200" rtl="0" eaLnBrk="1" latinLnBrk="0" hangingPunct="1">
              <a:spcBef>
                <a:spcPct val="0"/>
              </a:spcBef>
              <a:buNone/>
              <a:defRPr sz="5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id-ID" sz="3200" b="1" dirty="0">
                <a:solidFill>
                  <a:schemeClr val="tx1">
                    <a:lumMod val="95000"/>
                  </a:schemeClr>
                </a:solidFill>
              </a:rPr>
              <a:t>PT. HAYATI PUTRA MANDIRI</a:t>
            </a:r>
            <a:endParaRPr lang="id-ID" sz="3200" dirty="0">
              <a:solidFill>
                <a:schemeClr val="tx1">
                  <a:lumMod val="95000"/>
                </a:schemeClr>
              </a:solidFill>
            </a:endParaRPr>
          </a:p>
        </p:txBody>
      </p:sp>
      <p:pic>
        <p:nvPicPr>
          <p:cNvPr id="15" name="Picture 1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850961" y="7196866"/>
            <a:ext cx="1260887" cy="696177"/>
          </a:xfrm>
          <a:prstGeom prst="rect">
            <a:avLst/>
          </a:prstGeom>
        </p:spPr>
      </p:pic>
      <p:sp>
        <p:nvSpPr>
          <p:cNvPr id="2" name="Rectangle 1"/>
          <p:cNvSpPr/>
          <p:nvPr/>
        </p:nvSpPr>
        <p:spPr>
          <a:xfrm>
            <a:off x="668243" y="5071588"/>
            <a:ext cx="337537" cy="3153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Title 1"/>
          <p:cNvSpPr txBox="1">
            <a:spLocks/>
          </p:cNvSpPr>
          <p:nvPr/>
        </p:nvSpPr>
        <p:spPr>
          <a:xfrm>
            <a:off x="1005779" y="4944938"/>
            <a:ext cx="3026979" cy="441961"/>
          </a:xfrm>
          <a:prstGeom prst="rect">
            <a:avLst/>
          </a:prstGeom>
          <a:effectLst/>
        </p:spPr>
        <p:txBody>
          <a:bodyPr vert="horz" lIns="162560" tIns="81280" rIns="162560" bIns="81280" rtlCol="0" anchor="b">
            <a:noAutofit/>
          </a:bodyPr>
          <a:lstStyle>
            <a:lvl1pPr algn="ctr" defTabSz="457200" rtl="0" eaLnBrk="1" latinLnBrk="0" hangingPunct="1">
              <a:spcBef>
                <a:spcPct val="0"/>
              </a:spcBef>
              <a:buNone/>
              <a:defRPr sz="5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just"/>
            <a:r>
              <a:rPr lang="id-ID" sz="1200" b="1" dirty="0" smtClean="0">
                <a:solidFill>
                  <a:schemeClr val="tx1"/>
                </a:solidFill>
              </a:rPr>
              <a:t>PERDAGANGAN ALAT KESEHATAN</a:t>
            </a:r>
            <a:endParaRPr lang="id-ID" sz="1200" dirty="0">
              <a:solidFill>
                <a:schemeClr val="tx1"/>
              </a:solidFill>
            </a:endParaRPr>
          </a:p>
        </p:txBody>
      </p:sp>
      <p:sp>
        <p:nvSpPr>
          <p:cNvPr id="11" name="Rectangle 10"/>
          <p:cNvSpPr/>
          <p:nvPr/>
        </p:nvSpPr>
        <p:spPr>
          <a:xfrm>
            <a:off x="870435" y="5554457"/>
            <a:ext cx="337537" cy="3153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 name="Title 1"/>
          <p:cNvSpPr txBox="1">
            <a:spLocks/>
          </p:cNvSpPr>
          <p:nvPr/>
        </p:nvSpPr>
        <p:spPr>
          <a:xfrm>
            <a:off x="1207971" y="5427807"/>
            <a:ext cx="4180623" cy="441961"/>
          </a:xfrm>
          <a:prstGeom prst="rect">
            <a:avLst/>
          </a:prstGeom>
          <a:effectLst/>
        </p:spPr>
        <p:txBody>
          <a:bodyPr vert="horz" lIns="162560" tIns="81280" rIns="162560" bIns="81280" rtlCol="0" anchor="b">
            <a:noAutofit/>
          </a:bodyPr>
          <a:lstStyle>
            <a:lvl1pPr algn="ctr" defTabSz="457200" rtl="0" eaLnBrk="1" latinLnBrk="0" hangingPunct="1">
              <a:spcBef>
                <a:spcPct val="0"/>
              </a:spcBef>
              <a:buNone/>
              <a:defRPr sz="5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just"/>
            <a:r>
              <a:rPr lang="id-ID" sz="1200" b="1" dirty="0" smtClean="0">
                <a:solidFill>
                  <a:schemeClr val="tx1"/>
                </a:solidFill>
              </a:rPr>
              <a:t>PERDAGANGAN UPS /UNINTERUPPTIBLE POWER SUPLY</a:t>
            </a:r>
            <a:endParaRPr lang="id-ID" sz="1200" dirty="0">
              <a:solidFill>
                <a:schemeClr val="tx1"/>
              </a:solidFill>
            </a:endParaRPr>
          </a:p>
        </p:txBody>
      </p:sp>
      <p:sp>
        <p:nvSpPr>
          <p:cNvPr id="17" name="Rectangle 16"/>
          <p:cNvSpPr/>
          <p:nvPr/>
        </p:nvSpPr>
        <p:spPr>
          <a:xfrm>
            <a:off x="1142305" y="6067156"/>
            <a:ext cx="337537" cy="3153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8" name="Title 1"/>
          <p:cNvSpPr txBox="1">
            <a:spLocks/>
          </p:cNvSpPr>
          <p:nvPr/>
        </p:nvSpPr>
        <p:spPr>
          <a:xfrm>
            <a:off x="1479841" y="5940506"/>
            <a:ext cx="4180623" cy="441961"/>
          </a:xfrm>
          <a:prstGeom prst="rect">
            <a:avLst/>
          </a:prstGeom>
          <a:effectLst/>
        </p:spPr>
        <p:txBody>
          <a:bodyPr vert="horz" lIns="162560" tIns="81280" rIns="162560" bIns="81280" rtlCol="0" anchor="b">
            <a:noAutofit/>
          </a:bodyPr>
          <a:lstStyle>
            <a:lvl1pPr algn="ctr" defTabSz="457200" rtl="0" eaLnBrk="1" latinLnBrk="0" hangingPunct="1">
              <a:spcBef>
                <a:spcPct val="0"/>
              </a:spcBef>
              <a:buNone/>
              <a:defRPr sz="5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just"/>
            <a:r>
              <a:rPr lang="id-ID" sz="1200" b="1" dirty="0" smtClean="0">
                <a:solidFill>
                  <a:schemeClr val="tx1"/>
                </a:solidFill>
              </a:rPr>
              <a:t>JASA KONSTRUKSI GEDUNG KESEHATAN</a:t>
            </a:r>
            <a:endParaRPr lang="id-ID" sz="1200" dirty="0">
              <a:solidFill>
                <a:schemeClr val="tx1"/>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07388" y="8994841"/>
            <a:ext cx="907931" cy="571296"/>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479842" y="8994840"/>
            <a:ext cx="1145024" cy="541194"/>
          </a:xfrm>
          <a:prstGeom prst="rect">
            <a:avLst/>
          </a:prstGeom>
        </p:spPr>
      </p:pic>
      <p:pic>
        <p:nvPicPr>
          <p:cNvPr id="19" name="Picture 18"/>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1215319" y="1873542"/>
            <a:ext cx="4312920" cy="2426018"/>
          </a:xfrm>
          <a:prstGeom prst="snip2DiagRect">
            <a:avLst>
              <a:gd name="adj1" fmla="val 0"/>
              <a:gd name="adj2" fmla="val 25935"/>
            </a:avLst>
          </a:prstGeom>
        </p:spPr>
      </p:pic>
    </p:spTree>
    <p:extLst>
      <p:ext uri="{BB962C8B-B14F-4D97-AF65-F5344CB8AC3E}">
        <p14:creationId xmlns:p14="http://schemas.microsoft.com/office/powerpoint/2010/main" xmlns="" val="16919691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87680" y="1180501"/>
            <a:ext cx="4760785" cy="567267"/>
          </a:xfrm>
          <a:prstGeom prst="rect">
            <a:avLst/>
          </a:prstGeom>
        </p:spPr>
        <p:txBody>
          <a:bodyPr vert="horz" lIns="91440" tIns="45720" rIns="91440" bIns="45720" rtlCol="0" anchor="t">
            <a:noAutofit/>
          </a:bodyPr>
          <a:lstStyle>
            <a:lvl1pPr algn="l" defTabSz="342900" rtl="0" eaLnBrk="1" latinLnBrk="0" hangingPunct="1">
              <a:spcBef>
                <a:spcPct val="0"/>
              </a:spcBef>
              <a:buNone/>
              <a:defRPr sz="27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id-ID" sz="4000" b="1" i="1" dirty="0" smtClean="0"/>
              <a:t>Tentang Kami</a:t>
            </a:r>
            <a:endParaRPr lang="id-ID" sz="4000" dirty="0"/>
          </a:p>
        </p:txBody>
      </p:sp>
      <p:sp>
        <p:nvSpPr>
          <p:cNvPr id="9" name="Title 1"/>
          <p:cNvSpPr txBox="1">
            <a:spLocks/>
          </p:cNvSpPr>
          <p:nvPr/>
        </p:nvSpPr>
        <p:spPr>
          <a:xfrm>
            <a:off x="990600" y="176956"/>
            <a:ext cx="2250236" cy="382304"/>
          </a:xfrm>
          <a:prstGeom prst="rect">
            <a:avLst/>
          </a:prstGeom>
          <a:effectLst/>
        </p:spPr>
        <p:txBody>
          <a:bodyPr vert="horz" lIns="162560" tIns="81280" rIns="162560" bIns="81280" rtlCol="0" anchor="b">
            <a:noAutofit/>
          </a:bodyPr>
          <a:lstStyle>
            <a:lvl1pPr algn="ctr" defTabSz="457200" rtl="0" eaLnBrk="1" latinLnBrk="0" hangingPunct="1">
              <a:spcBef>
                <a:spcPct val="0"/>
              </a:spcBef>
              <a:buNone/>
              <a:defRPr sz="5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id-ID" sz="1200" b="1" dirty="0">
                <a:solidFill>
                  <a:srgbClr val="0070C0"/>
                </a:solidFill>
              </a:rPr>
              <a:t>PT. HAYATI PUTRA MANDIRI</a:t>
            </a:r>
            <a:endParaRPr lang="id-ID" sz="1200" dirty="0">
              <a:solidFill>
                <a:srgbClr val="0070C0"/>
              </a:solidFill>
            </a:endParaRPr>
          </a:p>
        </p:txBody>
      </p:sp>
      <p:pic>
        <p:nvPicPr>
          <p:cNvPr id="10" name="Picture 9"/>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32687" y="196004"/>
            <a:ext cx="657913" cy="363255"/>
          </a:xfrm>
          <a:prstGeom prst="rect">
            <a:avLst/>
          </a:prstGeom>
        </p:spPr>
      </p:pic>
      <p:sp>
        <p:nvSpPr>
          <p:cNvPr id="12" name="Content Placeholder 2"/>
          <p:cNvSpPr txBox="1">
            <a:spLocks/>
          </p:cNvSpPr>
          <p:nvPr/>
        </p:nvSpPr>
        <p:spPr>
          <a:xfrm>
            <a:off x="487680" y="1938082"/>
            <a:ext cx="5805544" cy="7176246"/>
          </a:xfrm>
          <a:prstGeom prst="rect">
            <a:avLst/>
          </a:prstGeom>
        </p:spPr>
        <p:txBody>
          <a:bodyPr vert="horz" lIns="91440" tIns="45720" rIns="91440" bIns="45720" rtlCol="0">
            <a:noAutofit/>
          </a:bodyPr>
          <a:lstStyle>
            <a:lvl1pPr marL="257175" indent="-257175" algn="l" defTabSz="342900" rtl="0" eaLnBrk="1" latinLnBrk="0" hangingPunct="1">
              <a:spcBef>
                <a:spcPts val="750"/>
              </a:spcBef>
              <a:spcAft>
                <a:spcPts val="0"/>
              </a:spcAft>
              <a:buClr>
                <a:schemeClr val="accent1"/>
              </a:buClr>
              <a:buSzPct val="80000"/>
              <a:buFont typeface="Wingdings 3" charset="2"/>
              <a:buChar char=""/>
              <a:defRPr sz="1350" kern="1200">
                <a:solidFill>
                  <a:schemeClr val="tx1">
                    <a:lumMod val="75000"/>
                    <a:lumOff val="25000"/>
                  </a:schemeClr>
                </a:solidFill>
                <a:latin typeface="+mn-lt"/>
                <a:ea typeface="+mn-ea"/>
                <a:cs typeface="+mn-cs"/>
              </a:defRPr>
            </a:lvl1pPr>
            <a:lvl2pPr marL="557213" indent="-214313" algn="l" defTabSz="342900" rtl="0" eaLnBrk="1" latinLnBrk="0" hangingPunct="1">
              <a:spcBef>
                <a:spcPts val="75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2pPr>
            <a:lvl3pPr marL="857250" indent="-171450" algn="l" defTabSz="342900" rtl="0" eaLnBrk="1" latinLnBrk="0" hangingPunct="1">
              <a:spcBef>
                <a:spcPts val="750"/>
              </a:spcBef>
              <a:spcAft>
                <a:spcPts val="0"/>
              </a:spcAft>
              <a:buClr>
                <a:schemeClr val="accent1"/>
              </a:buClr>
              <a:buSzPct val="80000"/>
              <a:buFont typeface="Wingdings 3" charset="2"/>
              <a:buChar char=""/>
              <a:defRPr sz="1050" kern="1200">
                <a:solidFill>
                  <a:schemeClr val="tx1">
                    <a:lumMod val="75000"/>
                    <a:lumOff val="25000"/>
                  </a:schemeClr>
                </a:solidFill>
                <a:latin typeface="+mn-lt"/>
                <a:ea typeface="+mn-ea"/>
                <a:cs typeface="+mn-cs"/>
              </a:defRPr>
            </a:lvl3pPr>
            <a:lvl4pPr marL="12001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4pPr>
            <a:lvl5pPr marL="15430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5pPr>
            <a:lvl6pPr marL="18859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6pPr>
            <a:lvl7pPr marL="22288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7pPr>
            <a:lvl8pPr marL="25717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8pPr>
            <a:lvl9pPr marL="29146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9pPr>
          </a:lstStyle>
          <a:p>
            <a:pPr algn="just"/>
            <a:r>
              <a:rPr lang="id-ID" sz="2500" dirty="0" smtClean="0">
                <a:latin typeface="Tahoma" panose="020B0604030504040204" pitchFamily="34" charset="0"/>
                <a:ea typeface="Tahoma" panose="020B0604030504040204" pitchFamily="34" charset="0"/>
                <a:cs typeface="Tahoma" panose="020B0604030504040204" pitchFamily="34" charset="0"/>
              </a:rPr>
              <a:t>PT. Hayati Putra Mandiri adalah sebuah Perusahaan Perdagangan Besar Alat Kesehatan Farmasi dan Labolatorium, serta Jasa Pemeliharaan dan Perbaikan Alat Kesehatan (Reparasi Peralatan Irradiasi, Elektromedis dan Elekthoterapi) Serta Jasa Konstruksi Gedung Kesehatan</a:t>
            </a:r>
          </a:p>
          <a:p>
            <a:pPr algn="just"/>
            <a:r>
              <a:rPr lang="id-ID" sz="2500" dirty="0" smtClean="0">
                <a:latin typeface="Tahoma" panose="020B0604030504040204" pitchFamily="34" charset="0"/>
                <a:ea typeface="Tahoma" panose="020B0604030504040204" pitchFamily="34" charset="0"/>
                <a:cs typeface="Tahoma" panose="020B0604030504040204" pitchFamily="34" charset="0"/>
              </a:rPr>
              <a:t>Kami biasa disebut PT. HPM, Perusahaan yang diresmikan pada tahun 2015 dan dirintis sejak tahun 2014.</a:t>
            </a:r>
          </a:p>
          <a:p>
            <a:pPr algn="just"/>
            <a:r>
              <a:rPr lang="id-ID" sz="2500" dirty="0" smtClean="0">
                <a:latin typeface="Tahoma" panose="020B0604030504040204" pitchFamily="34" charset="0"/>
                <a:ea typeface="Tahoma" panose="020B0604030504040204" pitchFamily="34" charset="0"/>
                <a:cs typeface="Tahoma" panose="020B0604030504040204" pitchFamily="34" charset="0"/>
              </a:rPr>
              <a:t>Hal yang mendasari berdirinya PT. HPM adalah peluang bisnis Alat Kesehatan di Daerah Tasikmalaya, terutama bidang Radiologi.</a:t>
            </a:r>
            <a:endParaRPr lang="id-ID" sz="25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xmlns="" val="28533936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990600" y="371826"/>
            <a:ext cx="2250236" cy="382304"/>
          </a:xfrm>
          <a:prstGeom prst="rect">
            <a:avLst/>
          </a:prstGeom>
          <a:effectLst/>
        </p:spPr>
        <p:txBody>
          <a:bodyPr vert="horz" lIns="162560" tIns="81280" rIns="162560" bIns="81280" rtlCol="0" anchor="b">
            <a:noAutofit/>
          </a:bodyPr>
          <a:lstStyle>
            <a:lvl1pPr algn="ctr" defTabSz="457200" rtl="0" eaLnBrk="1" latinLnBrk="0" hangingPunct="1">
              <a:spcBef>
                <a:spcPct val="0"/>
              </a:spcBef>
              <a:buNone/>
              <a:defRPr sz="5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id-ID" sz="1200" b="1" dirty="0">
                <a:solidFill>
                  <a:srgbClr val="0070C0"/>
                </a:solidFill>
              </a:rPr>
              <a:t>PT. HAYATI PUTRA MANDIRI</a:t>
            </a:r>
            <a:endParaRPr lang="id-ID" sz="1200" dirty="0">
              <a:solidFill>
                <a:srgbClr val="0070C0"/>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32687" y="390874"/>
            <a:ext cx="657913" cy="363255"/>
          </a:xfrm>
          <a:prstGeom prst="rect">
            <a:avLst/>
          </a:prstGeom>
        </p:spPr>
      </p:pic>
      <p:sp>
        <p:nvSpPr>
          <p:cNvPr id="7" name="Content Placeholder 2"/>
          <p:cNvSpPr txBox="1">
            <a:spLocks/>
          </p:cNvSpPr>
          <p:nvPr/>
        </p:nvSpPr>
        <p:spPr>
          <a:xfrm>
            <a:off x="332685" y="1751667"/>
            <a:ext cx="6326297" cy="7758093"/>
          </a:xfrm>
          <a:prstGeom prst="rect">
            <a:avLst/>
          </a:prstGeom>
        </p:spPr>
        <p:txBody>
          <a:bodyPr vert="horz" lIns="91440" tIns="45720" rIns="91440" bIns="45720" rtlCol="0">
            <a:noAutofit/>
          </a:bodyPr>
          <a:lstStyle>
            <a:lvl1pPr marL="257175" indent="-257175" algn="l" defTabSz="342900" rtl="0" eaLnBrk="1" latinLnBrk="0" hangingPunct="1">
              <a:spcBef>
                <a:spcPts val="750"/>
              </a:spcBef>
              <a:spcAft>
                <a:spcPts val="0"/>
              </a:spcAft>
              <a:buClr>
                <a:schemeClr val="accent1"/>
              </a:buClr>
              <a:buSzPct val="80000"/>
              <a:buFont typeface="Wingdings 3" charset="2"/>
              <a:buChar char=""/>
              <a:defRPr sz="1350" kern="1200">
                <a:solidFill>
                  <a:schemeClr val="tx1">
                    <a:lumMod val="75000"/>
                    <a:lumOff val="25000"/>
                  </a:schemeClr>
                </a:solidFill>
                <a:latin typeface="+mn-lt"/>
                <a:ea typeface="+mn-ea"/>
                <a:cs typeface="+mn-cs"/>
              </a:defRPr>
            </a:lvl1pPr>
            <a:lvl2pPr marL="557213" indent="-214313" algn="l" defTabSz="342900" rtl="0" eaLnBrk="1" latinLnBrk="0" hangingPunct="1">
              <a:spcBef>
                <a:spcPts val="75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2pPr>
            <a:lvl3pPr marL="857250" indent="-171450" algn="l" defTabSz="342900" rtl="0" eaLnBrk="1" latinLnBrk="0" hangingPunct="1">
              <a:spcBef>
                <a:spcPts val="750"/>
              </a:spcBef>
              <a:spcAft>
                <a:spcPts val="0"/>
              </a:spcAft>
              <a:buClr>
                <a:schemeClr val="accent1"/>
              </a:buClr>
              <a:buSzPct val="80000"/>
              <a:buFont typeface="Wingdings 3" charset="2"/>
              <a:buChar char=""/>
              <a:defRPr sz="1050" kern="1200">
                <a:solidFill>
                  <a:schemeClr val="tx1">
                    <a:lumMod val="75000"/>
                    <a:lumOff val="25000"/>
                  </a:schemeClr>
                </a:solidFill>
                <a:latin typeface="+mn-lt"/>
                <a:ea typeface="+mn-ea"/>
                <a:cs typeface="+mn-cs"/>
              </a:defRPr>
            </a:lvl3pPr>
            <a:lvl4pPr marL="12001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4pPr>
            <a:lvl5pPr marL="15430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5pPr>
            <a:lvl6pPr marL="18859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6pPr>
            <a:lvl7pPr marL="22288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7pPr>
            <a:lvl8pPr marL="25717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8pPr>
            <a:lvl9pPr marL="29146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9pPr>
          </a:lstStyle>
          <a:p>
            <a:pPr marL="0" indent="0" algn="just">
              <a:buNone/>
            </a:pPr>
            <a:r>
              <a:rPr lang="id-ID" altLang="id-ID" sz="2300" dirty="0" smtClean="0">
                <a:solidFill>
                  <a:srgbClr val="202124"/>
                </a:solidFill>
                <a:latin typeface="Tahoma" panose="020B0604030504040204" pitchFamily="34" charset="0"/>
                <a:ea typeface="Tahoma" panose="020B0604030504040204" pitchFamily="34" charset="0"/>
                <a:cs typeface="Tahoma" panose="020B0604030504040204" pitchFamily="34" charset="0"/>
              </a:rPr>
              <a:t>Dengan Memiliki Latar Belakang Radiografer, serta pengalaman dalam Profesi Radiografer sehingga mengerti dan menguasai prosedur operational pemakaian alat terutama Alat Radiologi, Akhirnya pada tahun 2015 memberanikan diri untuk terjun di bidang Penjualan Alat-alat Kesehatan dan Perbaikan Alat Kesehatan, serta Pemasangan Anti Radiasi di Wilayah Indonesia.</a:t>
            </a:r>
          </a:p>
          <a:p>
            <a:pPr marL="0" indent="0" algn="just">
              <a:buNone/>
            </a:pPr>
            <a:r>
              <a:rPr lang="id-ID" altLang="id-ID" sz="2300" dirty="0" smtClean="0">
                <a:solidFill>
                  <a:srgbClr val="202124"/>
                </a:solidFill>
                <a:latin typeface="Tahoma" panose="020B0604030504040204" pitchFamily="34" charset="0"/>
                <a:ea typeface="Tahoma" panose="020B0604030504040204" pitchFamily="34" charset="0"/>
                <a:cs typeface="Tahoma" panose="020B0604030504040204" pitchFamily="34" charset="0"/>
              </a:rPr>
              <a:t>Berdasarkan pengalaman yang berkecimpung di Ruang Radiologi</a:t>
            </a:r>
            <a:r>
              <a:rPr lang="en-US" altLang="id-ID" sz="2300" dirty="0" smtClean="0">
                <a:solidFill>
                  <a:srgbClr val="202124"/>
                </a:solidFill>
                <a:latin typeface="Tahoma" panose="020B0604030504040204" pitchFamily="34" charset="0"/>
                <a:ea typeface="Tahoma" panose="020B0604030504040204" pitchFamily="34" charset="0"/>
                <a:cs typeface="Tahoma" panose="020B0604030504040204" pitchFamily="34" charset="0"/>
              </a:rPr>
              <a:t> </a:t>
            </a:r>
            <a:r>
              <a:rPr lang="id-ID" altLang="id-ID" sz="2300" dirty="0" smtClean="0">
                <a:solidFill>
                  <a:srgbClr val="202124"/>
                </a:solidFill>
                <a:latin typeface="Tahoma" panose="020B0604030504040204" pitchFamily="34" charset="0"/>
                <a:ea typeface="Tahoma" panose="020B0604030504040204" pitchFamily="34" charset="0"/>
                <a:cs typeface="Tahoma" panose="020B0604030504040204" pitchFamily="34" charset="0"/>
              </a:rPr>
              <a:t>PT.</a:t>
            </a:r>
            <a:r>
              <a:rPr lang="en-US" altLang="id-ID" sz="2300" dirty="0" smtClean="0">
                <a:solidFill>
                  <a:srgbClr val="202124"/>
                </a:solidFill>
                <a:latin typeface="Tahoma" panose="020B0604030504040204" pitchFamily="34" charset="0"/>
                <a:ea typeface="Tahoma" panose="020B0604030504040204" pitchFamily="34" charset="0"/>
                <a:cs typeface="Tahoma" panose="020B0604030504040204" pitchFamily="34" charset="0"/>
              </a:rPr>
              <a:t> </a:t>
            </a:r>
            <a:r>
              <a:rPr lang="id-ID" altLang="id-ID" sz="2300" dirty="0" smtClean="0">
                <a:solidFill>
                  <a:srgbClr val="202124"/>
                </a:solidFill>
                <a:latin typeface="Tahoma" panose="020B0604030504040204" pitchFamily="34" charset="0"/>
                <a:ea typeface="Tahoma" panose="020B0604030504040204" pitchFamily="34" charset="0"/>
                <a:cs typeface="Tahoma" panose="020B0604030504040204" pitchFamily="34" charset="0"/>
              </a:rPr>
              <a:t>Hayati Putra Mandiri</a:t>
            </a:r>
            <a:r>
              <a:rPr lang="en-US" altLang="id-ID" sz="2300" dirty="0" smtClean="0">
                <a:solidFill>
                  <a:srgbClr val="202124"/>
                </a:solidFill>
                <a:latin typeface="Tahoma" panose="020B0604030504040204" pitchFamily="34" charset="0"/>
                <a:ea typeface="Tahoma" panose="020B0604030504040204" pitchFamily="34" charset="0"/>
                <a:cs typeface="Tahoma" panose="020B0604030504040204" pitchFamily="34" charset="0"/>
              </a:rPr>
              <a:t> </a:t>
            </a:r>
            <a:r>
              <a:rPr lang="id-ID" altLang="id-ID" sz="2300" dirty="0" smtClean="0">
                <a:solidFill>
                  <a:srgbClr val="202124"/>
                </a:solidFill>
                <a:latin typeface="Tahoma" panose="020B0604030504040204" pitchFamily="34" charset="0"/>
                <a:ea typeface="Tahoma" panose="020B0604030504040204" pitchFamily="34" charset="0"/>
                <a:cs typeface="Tahoma" panose="020B0604030504040204" pitchFamily="34" charset="0"/>
              </a:rPr>
              <a:t>(HPM) akan memperkuat di segment tersebut tanpa mengurangi kemampuan di segment lainnya.</a:t>
            </a:r>
          </a:p>
          <a:p>
            <a:pPr marL="0" indent="0" algn="just">
              <a:buNone/>
            </a:pPr>
            <a:r>
              <a:rPr lang="id-ID" altLang="id-ID" sz="2300" dirty="0" smtClean="0">
                <a:solidFill>
                  <a:srgbClr val="202124"/>
                </a:solidFill>
                <a:latin typeface="Tahoma" panose="020B0604030504040204" pitchFamily="34" charset="0"/>
                <a:ea typeface="Tahoma" panose="020B0604030504040204" pitchFamily="34" charset="0"/>
                <a:cs typeface="Tahoma" panose="020B0604030504040204" pitchFamily="34" charset="0"/>
              </a:rPr>
              <a:t>PT. Hayati Putra Mandiri juga di dukung oleh beberapa </a:t>
            </a:r>
            <a:r>
              <a:rPr lang="en-US" altLang="id-ID" sz="2300" dirty="0" err="1" smtClean="0">
                <a:solidFill>
                  <a:srgbClr val="202124"/>
                </a:solidFill>
                <a:latin typeface="Tahoma" panose="020B0604030504040204" pitchFamily="34" charset="0"/>
                <a:ea typeface="Tahoma" panose="020B0604030504040204" pitchFamily="34" charset="0"/>
                <a:cs typeface="Tahoma" panose="020B0604030504040204" pitchFamily="34" charset="0"/>
              </a:rPr>
              <a:t>Tenaga</a:t>
            </a:r>
            <a:r>
              <a:rPr lang="en-US" altLang="id-ID" sz="2300" dirty="0" smtClean="0">
                <a:solidFill>
                  <a:srgbClr val="202124"/>
                </a:solidFill>
                <a:latin typeface="Tahoma" panose="020B0604030504040204" pitchFamily="34" charset="0"/>
                <a:ea typeface="Tahoma" panose="020B0604030504040204" pitchFamily="34" charset="0"/>
                <a:cs typeface="Tahoma" panose="020B0604030504040204" pitchFamily="34" charset="0"/>
              </a:rPr>
              <a:t> </a:t>
            </a:r>
            <a:r>
              <a:rPr lang="en-US" altLang="id-ID" sz="2300" dirty="0" err="1" smtClean="0">
                <a:solidFill>
                  <a:srgbClr val="202124"/>
                </a:solidFill>
                <a:latin typeface="Tahoma" panose="020B0604030504040204" pitchFamily="34" charset="0"/>
                <a:ea typeface="Tahoma" panose="020B0604030504040204" pitchFamily="34" charset="0"/>
                <a:cs typeface="Tahoma" panose="020B0604030504040204" pitchFamily="34" charset="0"/>
              </a:rPr>
              <a:t>Ahli</a:t>
            </a:r>
            <a:r>
              <a:rPr lang="en-US" altLang="id-ID" sz="2300" dirty="0" smtClean="0">
                <a:solidFill>
                  <a:srgbClr val="202124"/>
                </a:solidFill>
                <a:latin typeface="Tahoma" panose="020B0604030504040204" pitchFamily="34" charset="0"/>
                <a:ea typeface="Tahoma" panose="020B0604030504040204" pitchFamily="34" charset="0"/>
                <a:cs typeface="Tahoma" panose="020B0604030504040204" pitchFamily="34" charset="0"/>
              </a:rPr>
              <a:t> : </a:t>
            </a:r>
          </a:p>
          <a:p>
            <a:pPr marL="457200" indent="-457200" algn="just">
              <a:buAutoNum type="arabicPeriod"/>
            </a:pPr>
            <a:r>
              <a:rPr lang="en-US" altLang="id-ID" sz="2300" dirty="0" err="1" smtClean="0">
                <a:solidFill>
                  <a:srgbClr val="202124"/>
                </a:solidFill>
                <a:latin typeface="Tahoma" panose="020B0604030504040204" pitchFamily="34" charset="0"/>
                <a:ea typeface="Tahoma" panose="020B0604030504040204" pitchFamily="34" charset="0"/>
                <a:cs typeface="Tahoma" panose="020B0604030504040204" pitchFamily="34" charset="0"/>
              </a:rPr>
              <a:t>Teknik</a:t>
            </a:r>
            <a:r>
              <a:rPr lang="en-US" altLang="id-ID" sz="2300" dirty="0" smtClean="0">
                <a:solidFill>
                  <a:srgbClr val="202124"/>
                </a:solidFill>
                <a:latin typeface="Tahoma" panose="020B0604030504040204" pitchFamily="34" charset="0"/>
                <a:ea typeface="Tahoma" panose="020B0604030504040204" pitchFamily="34" charset="0"/>
                <a:cs typeface="Tahoma" panose="020B0604030504040204" pitchFamily="34" charset="0"/>
              </a:rPr>
              <a:t> </a:t>
            </a:r>
            <a:r>
              <a:rPr lang="en-US" altLang="id-ID" sz="2300" dirty="0" err="1" smtClean="0">
                <a:solidFill>
                  <a:srgbClr val="202124"/>
                </a:solidFill>
                <a:latin typeface="Tahoma" panose="020B0604030504040204" pitchFamily="34" charset="0"/>
                <a:ea typeface="Tahoma" panose="020B0604030504040204" pitchFamily="34" charset="0"/>
                <a:cs typeface="Tahoma" panose="020B0604030504040204" pitchFamily="34" charset="0"/>
              </a:rPr>
              <a:t>Sipil</a:t>
            </a:r>
            <a:endParaRPr lang="en-US" altLang="id-ID" sz="2300" dirty="0" smtClean="0">
              <a:solidFill>
                <a:srgbClr val="202124"/>
              </a:solidFill>
              <a:latin typeface="Tahoma" panose="020B0604030504040204" pitchFamily="34" charset="0"/>
              <a:ea typeface="Tahoma" panose="020B0604030504040204" pitchFamily="34" charset="0"/>
              <a:cs typeface="Tahoma" panose="020B0604030504040204" pitchFamily="34" charset="0"/>
            </a:endParaRPr>
          </a:p>
          <a:p>
            <a:pPr marL="457200" indent="-457200" algn="just">
              <a:buAutoNum type="arabicPeriod"/>
            </a:pPr>
            <a:r>
              <a:rPr lang="en-US" altLang="id-ID" sz="2300" dirty="0" err="1" smtClean="0">
                <a:solidFill>
                  <a:srgbClr val="202124"/>
                </a:solidFill>
                <a:latin typeface="Tahoma" panose="020B0604030504040204" pitchFamily="34" charset="0"/>
                <a:ea typeface="Tahoma" panose="020B0604030504040204" pitchFamily="34" charset="0"/>
                <a:cs typeface="Tahoma" panose="020B0604030504040204" pitchFamily="34" charset="0"/>
              </a:rPr>
              <a:t>Arsitek</a:t>
            </a:r>
            <a:endParaRPr lang="en-US" altLang="id-ID" sz="2300" dirty="0" smtClean="0">
              <a:solidFill>
                <a:srgbClr val="202124"/>
              </a:solidFill>
              <a:latin typeface="Tahoma" panose="020B0604030504040204" pitchFamily="34" charset="0"/>
              <a:ea typeface="Tahoma" panose="020B0604030504040204" pitchFamily="34" charset="0"/>
              <a:cs typeface="Tahoma" panose="020B0604030504040204" pitchFamily="34" charset="0"/>
            </a:endParaRPr>
          </a:p>
          <a:p>
            <a:pPr marL="457200" indent="-457200" algn="just">
              <a:buAutoNum type="arabicPeriod"/>
            </a:pPr>
            <a:r>
              <a:rPr lang="en-US" altLang="id-ID" sz="2300" dirty="0" err="1" smtClean="0">
                <a:solidFill>
                  <a:srgbClr val="202124"/>
                </a:solidFill>
                <a:latin typeface="Tahoma" panose="020B0604030504040204" pitchFamily="34" charset="0"/>
                <a:ea typeface="Tahoma" panose="020B0604030504040204" pitchFamily="34" charset="0"/>
                <a:cs typeface="Tahoma" panose="020B0604030504040204" pitchFamily="34" charset="0"/>
              </a:rPr>
              <a:t>Tenaga</a:t>
            </a:r>
            <a:r>
              <a:rPr lang="en-US" altLang="id-ID" sz="2300" dirty="0" smtClean="0">
                <a:solidFill>
                  <a:srgbClr val="202124"/>
                </a:solidFill>
                <a:latin typeface="Tahoma" panose="020B0604030504040204" pitchFamily="34" charset="0"/>
                <a:ea typeface="Tahoma" panose="020B0604030504040204" pitchFamily="34" charset="0"/>
                <a:cs typeface="Tahoma" panose="020B0604030504040204" pitchFamily="34" charset="0"/>
              </a:rPr>
              <a:t> </a:t>
            </a:r>
            <a:r>
              <a:rPr lang="en-US" altLang="id-ID" sz="2300" dirty="0" err="1" smtClean="0">
                <a:solidFill>
                  <a:srgbClr val="202124"/>
                </a:solidFill>
                <a:latin typeface="Tahoma" panose="020B0604030504040204" pitchFamily="34" charset="0"/>
                <a:ea typeface="Tahoma" panose="020B0604030504040204" pitchFamily="34" charset="0"/>
                <a:cs typeface="Tahoma" panose="020B0604030504040204" pitchFamily="34" charset="0"/>
              </a:rPr>
              <a:t>Teknik</a:t>
            </a:r>
            <a:r>
              <a:rPr lang="en-US" altLang="id-ID" sz="2300" dirty="0" smtClean="0">
                <a:solidFill>
                  <a:srgbClr val="202124"/>
                </a:solidFill>
                <a:latin typeface="Tahoma" panose="020B0604030504040204" pitchFamily="34" charset="0"/>
                <a:ea typeface="Tahoma" panose="020B0604030504040204" pitchFamily="34" charset="0"/>
                <a:cs typeface="Tahoma" panose="020B0604030504040204" pitchFamily="34" charset="0"/>
              </a:rPr>
              <a:t> </a:t>
            </a:r>
            <a:r>
              <a:rPr lang="en-US" altLang="id-ID" sz="2300" dirty="0" err="1" smtClean="0">
                <a:solidFill>
                  <a:srgbClr val="202124"/>
                </a:solidFill>
                <a:latin typeface="Tahoma" panose="020B0604030504040204" pitchFamily="34" charset="0"/>
                <a:ea typeface="Tahoma" panose="020B0604030504040204" pitchFamily="34" charset="0"/>
                <a:cs typeface="Tahoma" panose="020B0604030504040204" pitchFamily="34" charset="0"/>
              </a:rPr>
              <a:t>Elektromedis</a:t>
            </a:r>
            <a:endParaRPr lang="en-US" altLang="id-ID" sz="2300" dirty="0" smtClean="0">
              <a:solidFill>
                <a:srgbClr val="202124"/>
              </a:solidFill>
              <a:latin typeface="Tahoma" panose="020B0604030504040204" pitchFamily="34" charset="0"/>
              <a:ea typeface="Tahoma" panose="020B0604030504040204" pitchFamily="34" charset="0"/>
              <a:cs typeface="Tahoma" panose="020B0604030504040204" pitchFamily="34" charset="0"/>
            </a:endParaRPr>
          </a:p>
          <a:p>
            <a:pPr marL="457200" indent="-457200" algn="just">
              <a:buAutoNum type="arabicPeriod"/>
            </a:pPr>
            <a:r>
              <a:rPr lang="en-US" altLang="id-ID" sz="2300" dirty="0" smtClean="0">
                <a:solidFill>
                  <a:srgbClr val="202124"/>
                </a:solidFill>
                <a:latin typeface="Tahoma" panose="020B0604030504040204" pitchFamily="34" charset="0"/>
                <a:ea typeface="Tahoma" panose="020B0604030504040204" pitchFamily="34" charset="0"/>
                <a:cs typeface="Tahoma" panose="020B0604030504040204" pitchFamily="34" charset="0"/>
              </a:rPr>
              <a:t>Tim Marketing</a:t>
            </a:r>
            <a:endParaRPr lang="id-ID" altLang="id-ID" sz="2300" dirty="0" smtClean="0">
              <a:solidFill>
                <a:srgbClr val="202124"/>
              </a:solidFill>
              <a:latin typeface="Tahoma" panose="020B0604030504040204" pitchFamily="34" charset="0"/>
              <a:ea typeface="Tahoma" panose="020B0604030504040204" pitchFamily="34" charset="0"/>
              <a:cs typeface="Tahoma" panose="020B0604030504040204" pitchFamily="34" charset="0"/>
            </a:endParaRPr>
          </a:p>
          <a:p>
            <a:pPr marL="0" indent="0" algn="just">
              <a:buNone/>
            </a:pPr>
            <a:endParaRPr lang="id-ID" altLang="id-ID" sz="2300" dirty="0" smtClean="0">
              <a:solidFill>
                <a:srgbClr val="202124"/>
              </a:solidFill>
              <a:latin typeface="Tahoma" panose="020B0604030504040204" pitchFamily="34" charset="0"/>
              <a:ea typeface="Tahoma" panose="020B0604030504040204" pitchFamily="34" charset="0"/>
              <a:cs typeface="Tahoma" panose="020B0604030504040204" pitchFamily="34" charset="0"/>
            </a:endParaRPr>
          </a:p>
        </p:txBody>
      </p:sp>
      <p:sp>
        <p:nvSpPr>
          <p:cNvPr id="8" name="Title 1"/>
          <p:cNvSpPr txBox="1">
            <a:spLocks/>
          </p:cNvSpPr>
          <p:nvPr/>
        </p:nvSpPr>
        <p:spPr>
          <a:xfrm>
            <a:off x="332687" y="1039894"/>
            <a:ext cx="4760785" cy="567267"/>
          </a:xfrm>
          <a:prstGeom prst="rect">
            <a:avLst/>
          </a:prstGeom>
        </p:spPr>
        <p:txBody>
          <a:bodyPr vert="horz" lIns="91440" tIns="45720" rIns="91440" bIns="45720" rtlCol="0" anchor="t">
            <a:noAutofit/>
          </a:bodyPr>
          <a:lstStyle>
            <a:lvl1pPr algn="l" defTabSz="342900" rtl="0" eaLnBrk="1" latinLnBrk="0" hangingPunct="1">
              <a:spcBef>
                <a:spcPct val="0"/>
              </a:spcBef>
              <a:buNone/>
              <a:defRPr sz="27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id-ID" sz="4000" b="1" i="1" dirty="0" smtClean="0"/>
              <a:t>Latar Belakang</a:t>
            </a:r>
            <a:endParaRPr lang="id-ID" sz="4000" dirty="0"/>
          </a:p>
        </p:txBody>
      </p:sp>
    </p:spTree>
    <p:extLst>
      <p:ext uri="{BB962C8B-B14F-4D97-AF65-F5344CB8AC3E}">
        <p14:creationId xmlns:p14="http://schemas.microsoft.com/office/powerpoint/2010/main" xmlns="" val="39018719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2687" y="699246"/>
            <a:ext cx="6172200" cy="785309"/>
          </a:xfrm>
        </p:spPr>
        <p:txBody>
          <a:bodyPr>
            <a:normAutofit fontScale="90000"/>
          </a:bodyPr>
          <a:lstStyle/>
          <a:p>
            <a:r>
              <a:rPr lang="id-ID" b="1" i="1" dirty="0"/>
              <a:t>VISI dan </a:t>
            </a:r>
            <a:r>
              <a:rPr lang="id-ID" b="1" i="1" dirty="0" smtClean="0"/>
              <a:t>MISI</a:t>
            </a:r>
            <a:endParaRPr lang="en-US" dirty="0"/>
          </a:p>
        </p:txBody>
      </p:sp>
      <p:sp>
        <p:nvSpPr>
          <p:cNvPr id="4" name="Title 1"/>
          <p:cNvSpPr txBox="1">
            <a:spLocks/>
          </p:cNvSpPr>
          <p:nvPr/>
        </p:nvSpPr>
        <p:spPr>
          <a:xfrm>
            <a:off x="332687" y="4890491"/>
            <a:ext cx="4760785" cy="631396"/>
          </a:xfrm>
          <a:prstGeom prst="rect">
            <a:avLst/>
          </a:prstGeom>
        </p:spPr>
        <p:txBody>
          <a:bodyPr vert="horz" lIns="0" rIns="0" bIns="0" anchor="b">
            <a:normAutofit fontScale="90000" lnSpcReduction="20000"/>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endParaRPr lang="id-ID" dirty="0"/>
          </a:p>
        </p:txBody>
      </p:sp>
      <p:sp>
        <p:nvSpPr>
          <p:cNvPr id="5" name="Content Placeholder 2"/>
          <p:cNvSpPr txBox="1">
            <a:spLocks/>
          </p:cNvSpPr>
          <p:nvPr/>
        </p:nvSpPr>
        <p:spPr>
          <a:xfrm>
            <a:off x="461779" y="2226834"/>
            <a:ext cx="5939021" cy="5701552"/>
          </a:xfrm>
          <a:prstGeom prst="rect">
            <a:avLst/>
          </a:prstGeom>
        </p:spPr>
        <p:txBody>
          <a:bodyPr vert="horz" lIns="91440" tIns="45720" rIns="91440" bIns="45720" rtlCol="0">
            <a:noAutofit/>
          </a:bodyPr>
          <a:lstStyle>
            <a:lvl1pPr marL="257175" indent="-257175" algn="l" defTabSz="342900" rtl="0" eaLnBrk="1" latinLnBrk="0" hangingPunct="1">
              <a:spcBef>
                <a:spcPts val="750"/>
              </a:spcBef>
              <a:spcAft>
                <a:spcPts val="0"/>
              </a:spcAft>
              <a:buClr>
                <a:schemeClr val="accent1"/>
              </a:buClr>
              <a:buSzPct val="80000"/>
              <a:buFont typeface="Wingdings 3" charset="2"/>
              <a:buChar char=""/>
              <a:defRPr sz="1350" kern="1200">
                <a:solidFill>
                  <a:schemeClr val="tx1">
                    <a:lumMod val="75000"/>
                    <a:lumOff val="25000"/>
                  </a:schemeClr>
                </a:solidFill>
                <a:latin typeface="+mn-lt"/>
                <a:ea typeface="+mn-ea"/>
                <a:cs typeface="+mn-cs"/>
              </a:defRPr>
            </a:lvl1pPr>
            <a:lvl2pPr marL="557213" indent="-214313" algn="l" defTabSz="342900" rtl="0" eaLnBrk="1" latinLnBrk="0" hangingPunct="1">
              <a:spcBef>
                <a:spcPts val="75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2pPr>
            <a:lvl3pPr marL="857250" indent="-171450" algn="l" defTabSz="342900" rtl="0" eaLnBrk="1" latinLnBrk="0" hangingPunct="1">
              <a:spcBef>
                <a:spcPts val="750"/>
              </a:spcBef>
              <a:spcAft>
                <a:spcPts val="0"/>
              </a:spcAft>
              <a:buClr>
                <a:schemeClr val="accent1"/>
              </a:buClr>
              <a:buSzPct val="80000"/>
              <a:buFont typeface="Wingdings 3" charset="2"/>
              <a:buChar char=""/>
              <a:defRPr sz="1050" kern="1200">
                <a:solidFill>
                  <a:schemeClr val="tx1">
                    <a:lumMod val="75000"/>
                    <a:lumOff val="25000"/>
                  </a:schemeClr>
                </a:solidFill>
                <a:latin typeface="+mn-lt"/>
                <a:ea typeface="+mn-ea"/>
                <a:cs typeface="+mn-cs"/>
              </a:defRPr>
            </a:lvl3pPr>
            <a:lvl4pPr marL="12001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4pPr>
            <a:lvl5pPr marL="15430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5pPr>
            <a:lvl6pPr marL="18859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6pPr>
            <a:lvl7pPr marL="22288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7pPr>
            <a:lvl8pPr marL="25717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8pPr>
            <a:lvl9pPr marL="29146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9pPr>
          </a:lstStyle>
          <a:p>
            <a:pPr marL="0" indent="0" algn="just">
              <a:buNone/>
            </a:pPr>
            <a:r>
              <a:rPr lang="id-ID" altLang="id-ID" sz="2400" b="1" dirty="0" smtClean="0">
                <a:solidFill>
                  <a:srgbClr val="202124"/>
                </a:solidFill>
                <a:latin typeface="Tahoma" panose="020B0604030504040204" pitchFamily="34" charset="0"/>
                <a:ea typeface="Tahoma" panose="020B0604030504040204" pitchFamily="34" charset="0"/>
                <a:cs typeface="Tahoma" panose="020B0604030504040204" pitchFamily="34" charset="0"/>
              </a:rPr>
              <a:t>VISI :</a:t>
            </a:r>
            <a:r>
              <a:rPr lang="id-ID" altLang="id-ID" sz="2400" dirty="0" smtClean="0">
                <a:solidFill>
                  <a:srgbClr val="202124"/>
                </a:solidFill>
                <a:latin typeface="Tahoma" panose="020B0604030504040204" pitchFamily="34" charset="0"/>
                <a:ea typeface="Tahoma" panose="020B0604030504040204" pitchFamily="34" charset="0"/>
                <a:cs typeface="Tahoma" panose="020B0604030504040204" pitchFamily="34" charset="0"/>
              </a:rPr>
              <a:t> </a:t>
            </a:r>
          </a:p>
          <a:p>
            <a:pPr marL="0" indent="0" algn="just">
              <a:buNone/>
            </a:pPr>
            <a:r>
              <a:rPr lang="id-ID" altLang="id-ID" sz="2400" dirty="0" smtClean="0">
                <a:solidFill>
                  <a:srgbClr val="202124"/>
                </a:solidFill>
                <a:latin typeface="Tahoma" panose="020B0604030504040204" pitchFamily="34" charset="0"/>
                <a:ea typeface="Tahoma" panose="020B0604030504040204" pitchFamily="34" charset="0"/>
                <a:cs typeface="Tahoma" panose="020B0604030504040204" pitchFamily="34" charset="0"/>
              </a:rPr>
              <a:t>Menjadi perusahaan Besar &amp; Bermanfaat Luas yang diberkati Tuhan Yang Maha Esa</a:t>
            </a:r>
          </a:p>
          <a:p>
            <a:pPr marL="0" indent="0" algn="just">
              <a:buNone/>
            </a:pPr>
            <a:endParaRPr lang="id-ID" altLang="id-ID" sz="2400" dirty="0">
              <a:solidFill>
                <a:srgbClr val="202124"/>
              </a:solidFill>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id-ID" altLang="id-ID" sz="2400" b="1" dirty="0" smtClean="0">
                <a:solidFill>
                  <a:srgbClr val="202124"/>
                </a:solidFill>
                <a:latin typeface="Tahoma" panose="020B0604030504040204" pitchFamily="34" charset="0"/>
                <a:ea typeface="Tahoma" panose="020B0604030504040204" pitchFamily="34" charset="0"/>
                <a:cs typeface="Tahoma" panose="020B0604030504040204" pitchFamily="34" charset="0"/>
              </a:rPr>
              <a:t>MISI : </a:t>
            </a:r>
          </a:p>
          <a:p>
            <a:pPr marL="355600" indent="-355600" algn="just">
              <a:buAutoNum type="arabicPeriod"/>
            </a:pPr>
            <a:r>
              <a:rPr lang="id-ID" altLang="id-ID" sz="2400" dirty="0" smtClean="0">
                <a:solidFill>
                  <a:srgbClr val="202124"/>
                </a:solidFill>
                <a:latin typeface="Tahoma" panose="020B0604030504040204" pitchFamily="34" charset="0"/>
                <a:ea typeface="Tahoma" panose="020B0604030504040204" pitchFamily="34" charset="0"/>
                <a:cs typeface="Tahoma" panose="020B0604030504040204" pitchFamily="34" charset="0"/>
              </a:rPr>
              <a:t>Membangun bisnis dan aset produktif secara terintegrasi di Indonesia</a:t>
            </a:r>
          </a:p>
          <a:p>
            <a:pPr marL="355600" indent="-355600" algn="just">
              <a:buAutoNum type="arabicPeriod"/>
            </a:pPr>
            <a:r>
              <a:rPr lang="id-ID" altLang="id-ID" sz="2400" dirty="0" smtClean="0">
                <a:solidFill>
                  <a:srgbClr val="202124"/>
                </a:solidFill>
                <a:latin typeface="Tahoma" panose="020B0604030504040204" pitchFamily="34" charset="0"/>
                <a:ea typeface="Tahoma" panose="020B0604030504040204" pitchFamily="34" charset="0"/>
                <a:cs typeface="Tahoma" panose="020B0604030504040204" pitchFamily="34" charset="0"/>
              </a:rPr>
              <a:t>Melakukan perdagangan umum dan khusus yang menangani Produk Radiologi dan Alat Kesehatan Lainnya</a:t>
            </a:r>
            <a:r>
              <a:rPr lang="en-US" altLang="id-ID" sz="2400" dirty="0" smtClean="0">
                <a:solidFill>
                  <a:srgbClr val="202124"/>
                </a:solidFill>
                <a:latin typeface="Tahoma" panose="020B0604030504040204" pitchFamily="34" charset="0"/>
                <a:ea typeface="Tahoma" panose="020B0604030504040204" pitchFamily="34" charset="0"/>
                <a:cs typeface="Tahoma" panose="020B0604030504040204" pitchFamily="34" charset="0"/>
              </a:rPr>
              <a:t>, Serta </a:t>
            </a:r>
            <a:r>
              <a:rPr lang="en-US" altLang="id-ID" sz="2400" dirty="0" err="1" smtClean="0">
                <a:solidFill>
                  <a:srgbClr val="202124"/>
                </a:solidFill>
                <a:latin typeface="Tahoma" panose="020B0604030504040204" pitchFamily="34" charset="0"/>
                <a:ea typeface="Tahoma" panose="020B0604030504040204" pitchFamily="34" charset="0"/>
                <a:cs typeface="Tahoma" panose="020B0604030504040204" pitchFamily="34" charset="0"/>
              </a:rPr>
              <a:t>Konstruksi</a:t>
            </a:r>
            <a:r>
              <a:rPr lang="en-US" altLang="id-ID" sz="2400" dirty="0" smtClean="0">
                <a:solidFill>
                  <a:srgbClr val="202124"/>
                </a:solidFill>
                <a:latin typeface="Tahoma" panose="020B0604030504040204" pitchFamily="34" charset="0"/>
                <a:ea typeface="Tahoma" panose="020B0604030504040204" pitchFamily="34" charset="0"/>
                <a:cs typeface="Tahoma" panose="020B0604030504040204" pitchFamily="34" charset="0"/>
              </a:rPr>
              <a:t> </a:t>
            </a:r>
            <a:r>
              <a:rPr lang="en-US" altLang="id-ID" sz="2400" dirty="0" err="1" smtClean="0">
                <a:solidFill>
                  <a:srgbClr val="202124"/>
                </a:solidFill>
                <a:latin typeface="Tahoma" panose="020B0604030504040204" pitchFamily="34" charset="0"/>
                <a:ea typeface="Tahoma" panose="020B0604030504040204" pitchFamily="34" charset="0"/>
                <a:cs typeface="Tahoma" panose="020B0604030504040204" pitchFamily="34" charset="0"/>
              </a:rPr>
              <a:t>Bidang</a:t>
            </a:r>
            <a:r>
              <a:rPr lang="en-US" altLang="id-ID" sz="2400" dirty="0" smtClean="0">
                <a:solidFill>
                  <a:srgbClr val="202124"/>
                </a:solidFill>
                <a:latin typeface="Tahoma" panose="020B0604030504040204" pitchFamily="34" charset="0"/>
                <a:ea typeface="Tahoma" panose="020B0604030504040204" pitchFamily="34" charset="0"/>
                <a:cs typeface="Tahoma" panose="020B0604030504040204" pitchFamily="34" charset="0"/>
              </a:rPr>
              <a:t> </a:t>
            </a:r>
            <a:r>
              <a:rPr lang="en-US" altLang="id-ID" sz="2400" dirty="0" err="1" smtClean="0">
                <a:solidFill>
                  <a:srgbClr val="202124"/>
                </a:solidFill>
                <a:latin typeface="Tahoma" panose="020B0604030504040204" pitchFamily="34" charset="0"/>
                <a:ea typeface="Tahoma" panose="020B0604030504040204" pitchFamily="34" charset="0"/>
                <a:cs typeface="Tahoma" panose="020B0604030504040204" pitchFamily="34" charset="0"/>
              </a:rPr>
              <a:t>Kesehatan</a:t>
            </a:r>
            <a:endParaRPr lang="id-ID" altLang="id-ID" sz="2400" dirty="0" smtClean="0">
              <a:solidFill>
                <a:srgbClr val="202124"/>
              </a:solidFill>
              <a:latin typeface="Tahoma" panose="020B0604030504040204" pitchFamily="34" charset="0"/>
              <a:ea typeface="Tahoma" panose="020B0604030504040204" pitchFamily="34" charset="0"/>
              <a:cs typeface="Tahoma" panose="020B0604030504040204" pitchFamily="34" charset="0"/>
            </a:endParaRPr>
          </a:p>
          <a:p>
            <a:pPr marL="355600" indent="-355600" algn="just">
              <a:buAutoNum type="arabicPeriod"/>
            </a:pPr>
            <a:r>
              <a:rPr lang="id-ID" altLang="id-ID" sz="2400" dirty="0" smtClean="0">
                <a:solidFill>
                  <a:srgbClr val="202124"/>
                </a:solidFill>
                <a:latin typeface="Tahoma" panose="020B0604030504040204" pitchFamily="34" charset="0"/>
                <a:ea typeface="Tahoma" panose="020B0604030504040204" pitchFamily="34" charset="0"/>
                <a:cs typeface="Tahoma" panose="020B0604030504040204" pitchFamily="34" charset="0"/>
              </a:rPr>
              <a:t>Meningkatkan kesejahteraan pegawai melalui produktivitas </a:t>
            </a:r>
          </a:p>
        </p:txBody>
      </p:sp>
    </p:spTree>
    <p:extLst>
      <p:ext uri="{BB962C8B-B14F-4D97-AF65-F5344CB8AC3E}">
        <p14:creationId xmlns:p14="http://schemas.microsoft.com/office/powerpoint/2010/main" xmlns="" val="10437303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332687" y="1074833"/>
            <a:ext cx="4760785" cy="631396"/>
          </a:xfrm>
          <a:prstGeom prst="rect">
            <a:avLst/>
          </a:prstGeom>
        </p:spPr>
        <p:txBody>
          <a:bodyPr vert="horz" lIns="91440" tIns="45720" rIns="91440" bIns="45720" rtlCol="0" anchor="t">
            <a:normAutofit/>
          </a:bodyPr>
          <a:lstStyle>
            <a:lvl1pPr algn="l" defTabSz="342900" rtl="0" eaLnBrk="1" latinLnBrk="0" hangingPunct="1">
              <a:spcBef>
                <a:spcPct val="0"/>
              </a:spcBef>
              <a:buNone/>
              <a:defRPr sz="27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id-ID" sz="3200" b="1" i="1" dirty="0" smtClean="0"/>
              <a:t>Mengapa Memilih kami !</a:t>
            </a:r>
            <a:endParaRPr lang="id-ID" sz="3200" dirty="0"/>
          </a:p>
        </p:txBody>
      </p:sp>
      <p:sp>
        <p:nvSpPr>
          <p:cNvPr id="8" name="Content Placeholder 2"/>
          <p:cNvSpPr txBox="1">
            <a:spLocks/>
          </p:cNvSpPr>
          <p:nvPr/>
        </p:nvSpPr>
        <p:spPr>
          <a:xfrm>
            <a:off x="332687" y="1835321"/>
            <a:ext cx="5863718" cy="5716547"/>
          </a:xfrm>
          <a:prstGeom prst="rect">
            <a:avLst/>
          </a:prstGeom>
        </p:spPr>
        <p:txBody>
          <a:bodyPr vert="horz" lIns="91440" tIns="45720" rIns="91440" bIns="45720" rtlCol="0">
            <a:noAutofit/>
          </a:bodyPr>
          <a:lstStyle>
            <a:lvl1pPr marL="257175" indent="-257175" algn="l" defTabSz="342900" rtl="0" eaLnBrk="1" latinLnBrk="0" hangingPunct="1">
              <a:spcBef>
                <a:spcPts val="750"/>
              </a:spcBef>
              <a:spcAft>
                <a:spcPts val="0"/>
              </a:spcAft>
              <a:buClr>
                <a:schemeClr val="accent1"/>
              </a:buClr>
              <a:buSzPct val="80000"/>
              <a:buFont typeface="Wingdings 3" charset="2"/>
              <a:buChar char=""/>
              <a:defRPr sz="1350" kern="1200">
                <a:solidFill>
                  <a:schemeClr val="tx1">
                    <a:lumMod val="75000"/>
                    <a:lumOff val="25000"/>
                  </a:schemeClr>
                </a:solidFill>
                <a:latin typeface="+mn-lt"/>
                <a:ea typeface="+mn-ea"/>
                <a:cs typeface="+mn-cs"/>
              </a:defRPr>
            </a:lvl1pPr>
            <a:lvl2pPr marL="557213" indent="-214313" algn="l" defTabSz="342900" rtl="0" eaLnBrk="1" latinLnBrk="0" hangingPunct="1">
              <a:spcBef>
                <a:spcPts val="75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2pPr>
            <a:lvl3pPr marL="857250" indent="-171450" algn="l" defTabSz="342900" rtl="0" eaLnBrk="1" latinLnBrk="0" hangingPunct="1">
              <a:spcBef>
                <a:spcPts val="750"/>
              </a:spcBef>
              <a:spcAft>
                <a:spcPts val="0"/>
              </a:spcAft>
              <a:buClr>
                <a:schemeClr val="accent1"/>
              </a:buClr>
              <a:buSzPct val="80000"/>
              <a:buFont typeface="Wingdings 3" charset="2"/>
              <a:buChar char=""/>
              <a:defRPr sz="1050" kern="1200">
                <a:solidFill>
                  <a:schemeClr val="tx1">
                    <a:lumMod val="75000"/>
                    <a:lumOff val="25000"/>
                  </a:schemeClr>
                </a:solidFill>
                <a:latin typeface="+mn-lt"/>
                <a:ea typeface="+mn-ea"/>
                <a:cs typeface="+mn-cs"/>
              </a:defRPr>
            </a:lvl3pPr>
            <a:lvl4pPr marL="12001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4pPr>
            <a:lvl5pPr marL="15430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5pPr>
            <a:lvl6pPr marL="18859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6pPr>
            <a:lvl7pPr marL="22288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7pPr>
            <a:lvl8pPr marL="25717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8pPr>
            <a:lvl9pPr marL="29146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9pPr>
          </a:lstStyle>
          <a:p>
            <a:pPr marL="0" indent="0" algn="just">
              <a:buNone/>
            </a:pPr>
            <a:r>
              <a:rPr lang="id-ID" altLang="id-ID" sz="2000" dirty="0" smtClean="0">
                <a:solidFill>
                  <a:srgbClr val="202124"/>
                </a:solidFill>
                <a:latin typeface="Tahoma" panose="020B0604030504040204" pitchFamily="34" charset="0"/>
                <a:ea typeface="Tahoma" panose="020B0604030504040204" pitchFamily="34" charset="0"/>
                <a:cs typeface="Tahoma" panose="020B0604030504040204" pitchFamily="34" charset="0"/>
              </a:rPr>
              <a:t>Perusahaan kami adalah perusahaan yang terdaftar secara resmi dalam bentuk perseroan terbatas (PT).</a:t>
            </a:r>
          </a:p>
          <a:p>
            <a:pPr marL="0" indent="0" algn="just">
              <a:buNone/>
            </a:pPr>
            <a:endParaRPr lang="id-ID" altLang="id-ID" sz="2000" dirty="0" smtClean="0">
              <a:solidFill>
                <a:srgbClr val="202124"/>
              </a:solidFill>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id-ID" altLang="id-ID" sz="2000" b="1" dirty="0" smtClean="0">
                <a:solidFill>
                  <a:srgbClr val="202124"/>
                </a:solidFill>
                <a:latin typeface="Tahoma" panose="020B0604030504040204" pitchFamily="34" charset="0"/>
                <a:ea typeface="Tahoma" panose="020B0604030504040204" pitchFamily="34" charset="0"/>
                <a:cs typeface="Tahoma" panose="020B0604030504040204" pitchFamily="34" charset="0"/>
              </a:rPr>
              <a:t>LEGALITY PERUSAHAAN :</a:t>
            </a:r>
          </a:p>
          <a:p>
            <a:pPr algn="just">
              <a:buFontTx/>
              <a:buChar char="-"/>
            </a:pPr>
            <a:r>
              <a:rPr lang="id-ID" altLang="id-ID" sz="2000" dirty="0" smtClean="0">
                <a:solidFill>
                  <a:srgbClr val="202124"/>
                </a:solidFill>
                <a:latin typeface="Tahoma" panose="020B0604030504040204" pitchFamily="34" charset="0"/>
                <a:ea typeface="Tahoma" panose="020B0604030504040204" pitchFamily="34" charset="0"/>
                <a:cs typeface="Tahoma" panose="020B0604030504040204" pitchFamily="34" charset="0"/>
              </a:rPr>
              <a:t>Akta Notaris </a:t>
            </a:r>
          </a:p>
          <a:p>
            <a:pPr algn="just">
              <a:buFontTx/>
              <a:buChar char="-"/>
            </a:pPr>
            <a:r>
              <a:rPr lang="id-ID" altLang="id-ID" sz="2000" dirty="0" smtClean="0">
                <a:solidFill>
                  <a:srgbClr val="202124"/>
                </a:solidFill>
                <a:latin typeface="Tahoma" panose="020B0604030504040204" pitchFamily="34" charset="0"/>
                <a:ea typeface="Tahoma" panose="020B0604030504040204" pitchFamily="34" charset="0"/>
                <a:cs typeface="Tahoma" panose="020B0604030504040204" pitchFamily="34" charset="0"/>
              </a:rPr>
              <a:t>Nomor Induk Berusaha (NIB)</a:t>
            </a:r>
          </a:p>
          <a:p>
            <a:pPr algn="just">
              <a:buFontTx/>
              <a:buChar char="-"/>
            </a:pPr>
            <a:r>
              <a:rPr lang="id-ID" altLang="id-ID" sz="2000" dirty="0">
                <a:solidFill>
                  <a:srgbClr val="202124"/>
                </a:solidFill>
                <a:latin typeface="Tahoma" panose="020B0604030504040204" pitchFamily="34" charset="0"/>
                <a:ea typeface="Tahoma" panose="020B0604030504040204" pitchFamily="34" charset="0"/>
                <a:cs typeface="Tahoma" panose="020B0604030504040204" pitchFamily="34" charset="0"/>
              </a:rPr>
              <a:t>NPWP</a:t>
            </a:r>
          </a:p>
          <a:p>
            <a:pPr algn="just">
              <a:buFontTx/>
              <a:buChar char="-"/>
            </a:pPr>
            <a:r>
              <a:rPr lang="id-ID" altLang="id-ID" sz="2000" dirty="0">
                <a:solidFill>
                  <a:srgbClr val="202124"/>
                </a:solidFill>
                <a:latin typeface="Tahoma" panose="020B0604030504040204" pitchFamily="34" charset="0"/>
                <a:ea typeface="Tahoma" panose="020B0604030504040204" pitchFamily="34" charset="0"/>
                <a:cs typeface="Tahoma" panose="020B0604030504040204" pitchFamily="34" charset="0"/>
              </a:rPr>
              <a:t>Surat PKP</a:t>
            </a:r>
          </a:p>
          <a:p>
            <a:pPr algn="just">
              <a:buFontTx/>
              <a:buChar char="-"/>
            </a:pPr>
            <a:r>
              <a:rPr lang="id-ID" altLang="id-ID" sz="2000" dirty="0" smtClean="0">
                <a:solidFill>
                  <a:srgbClr val="202124"/>
                </a:solidFill>
                <a:latin typeface="Tahoma" panose="020B0604030504040204" pitchFamily="34" charset="0"/>
                <a:ea typeface="Tahoma" panose="020B0604030504040204" pitchFamily="34" charset="0"/>
                <a:cs typeface="Tahoma" panose="020B0604030504040204" pitchFamily="34" charset="0"/>
              </a:rPr>
              <a:t>SIUP</a:t>
            </a:r>
          </a:p>
          <a:p>
            <a:pPr algn="just">
              <a:buFontTx/>
              <a:buChar char="-"/>
            </a:pPr>
            <a:r>
              <a:rPr lang="id-ID" altLang="id-ID" sz="2000" dirty="0" smtClean="0">
                <a:solidFill>
                  <a:srgbClr val="202124"/>
                </a:solidFill>
                <a:latin typeface="Tahoma" panose="020B0604030504040204" pitchFamily="34" charset="0"/>
                <a:ea typeface="Tahoma" panose="020B0604030504040204" pitchFamily="34" charset="0"/>
                <a:cs typeface="Tahoma" panose="020B0604030504040204" pitchFamily="34" charset="0"/>
              </a:rPr>
              <a:t>Sertifikat Penyalur Alat Kesehatan (PAK) Kemenkes</a:t>
            </a:r>
            <a:endParaRPr lang="en-US" altLang="id-ID" sz="2000" dirty="0" smtClean="0">
              <a:solidFill>
                <a:srgbClr val="202124"/>
              </a:solidFill>
              <a:latin typeface="Tahoma" panose="020B0604030504040204" pitchFamily="34" charset="0"/>
              <a:ea typeface="Tahoma" panose="020B0604030504040204" pitchFamily="34" charset="0"/>
              <a:cs typeface="Tahoma" panose="020B0604030504040204" pitchFamily="34" charset="0"/>
            </a:endParaRPr>
          </a:p>
          <a:p>
            <a:pPr algn="just">
              <a:buFontTx/>
              <a:buChar char="-"/>
            </a:pPr>
            <a:r>
              <a:rPr lang="en-US" altLang="id-ID" sz="2000" dirty="0" err="1" smtClean="0">
                <a:solidFill>
                  <a:srgbClr val="202124"/>
                </a:solidFill>
                <a:latin typeface="Tahoma" panose="020B0604030504040204" pitchFamily="34" charset="0"/>
                <a:ea typeface="Tahoma" panose="020B0604030504040204" pitchFamily="34" charset="0"/>
                <a:cs typeface="Tahoma" panose="020B0604030504040204" pitchFamily="34" charset="0"/>
              </a:rPr>
              <a:t>Sertifikat</a:t>
            </a:r>
            <a:r>
              <a:rPr lang="en-US" altLang="id-ID" sz="2000" dirty="0" smtClean="0">
                <a:solidFill>
                  <a:srgbClr val="202124"/>
                </a:solidFill>
                <a:latin typeface="Tahoma" panose="020B0604030504040204" pitchFamily="34" charset="0"/>
                <a:ea typeface="Tahoma" panose="020B0604030504040204" pitchFamily="34" charset="0"/>
                <a:cs typeface="Tahoma" panose="020B0604030504040204" pitchFamily="34" charset="0"/>
              </a:rPr>
              <a:t> </a:t>
            </a:r>
            <a:r>
              <a:rPr lang="en-US" altLang="id-ID" sz="2000" dirty="0" err="1" smtClean="0">
                <a:solidFill>
                  <a:srgbClr val="202124"/>
                </a:solidFill>
                <a:latin typeface="Tahoma" panose="020B0604030504040204" pitchFamily="34" charset="0"/>
                <a:ea typeface="Tahoma" panose="020B0604030504040204" pitchFamily="34" charset="0"/>
                <a:cs typeface="Tahoma" panose="020B0604030504040204" pitchFamily="34" charset="0"/>
              </a:rPr>
              <a:t>Badan</a:t>
            </a:r>
            <a:r>
              <a:rPr lang="en-US" altLang="id-ID" sz="2000" dirty="0" smtClean="0">
                <a:solidFill>
                  <a:srgbClr val="202124"/>
                </a:solidFill>
                <a:latin typeface="Tahoma" panose="020B0604030504040204" pitchFamily="34" charset="0"/>
                <a:ea typeface="Tahoma" panose="020B0604030504040204" pitchFamily="34" charset="0"/>
                <a:cs typeface="Tahoma" panose="020B0604030504040204" pitchFamily="34" charset="0"/>
              </a:rPr>
              <a:t> Usaha </a:t>
            </a:r>
            <a:r>
              <a:rPr lang="en-US" altLang="id-ID" sz="2000" dirty="0" err="1" smtClean="0">
                <a:solidFill>
                  <a:srgbClr val="202124"/>
                </a:solidFill>
                <a:latin typeface="Tahoma" panose="020B0604030504040204" pitchFamily="34" charset="0"/>
                <a:ea typeface="Tahoma" panose="020B0604030504040204" pitchFamily="34" charset="0"/>
                <a:cs typeface="Tahoma" panose="020B0604030504040204" pitchFamily="34" charset="0"/>
              </a:rPr>
              <a:t>Jasa</a:t>
            </a:r>
            <a:r>
              <a:rPr lang="en-US" altLang="id-ID" sz="2000" dirty="0" smtClean="0">
                <a:solidFill>
                  <a:srgbClr val="202124"/>
                </a:solidFill>
                <a:latin typeface="Tahoma" panose="020B0604030504040204" pitchFamily="34" charset="0"/>
                <a:ea typeface="Tahoma" panose="020B0604030504040204" pitchFamily="34" charset="0"/>
                <a:cs typeface="Tahoma" panose="020B0604030504040204" pitchFamily="34" charset="0"/>
              </a:rPr>
              <a:t> </a:t>
            </a:r>
            <a:r>
              <a:rPr lang="en-US" altLang="id-ID" sz="2000" dirty="0" err="1" smtClean="0">
                <a:solidFill>
                  <a:srgbClr val="202124"/>
                </a:solidFill>
                <a:latin typeface="Tahoma" panose="020B0604030504040204" pitchFamily="34" charset="0"/>
                <a:ea typeface="Tahoma" panose="020B0604030504040204" pitchFamily="34" charset="0"/>
                <a:cs typeface="Tahoma" panose="020B0604030504040204" pitchFamily="34" charset="0"/>
              </a:rPr>
              <a:t>Konstruksi</a:t>
            </a:r>
            <a:endParaRPr lang="id-ID" altLang="id-ID" sz="2000" dirty="0" smtClean="0">
              <a:solidFill>
                <a:srgbClr val="202124"/>
              </a:solidFill>
              <a:latin typeface="Tahoma" panose="020B0604030504040204" pitchFamily="34" charset="0"/>
              <a:ea typeface="Tahoma" panose="020B0604030504040204" pitchFamily="34" charset="0"/>
              <a:cs typeface="Tahoma" panose="020B0604030504040204" pitchFamily="34" charset="0"/>
            </a:endParaRPr>
          </a:p>
          <a:p>
            <a:pPr algn="just">
              <a:buFontTx/>
              <a:buChar char="-"/>
            </a:pPr>
            <a:r>
              <a:rPr lang="id-ID" altLang="id-ID" sz="2000" dirty="0" smtClean="0">
                <a:solidFill>
                  <a:srgbClr val="202124"/>
                </a:solidFill>
                <a:latin typeface="Tahoma" panose="020B0604030504040204" pitchFamily="34" charset="0"/>
                <a:ea typeface="Tahoma" panose="020B0604030504040204" pitchFamily="34" charset="0"/>
                <a:cs typeface="Tahoma" panose="020B0604030504040204" pitchFamily="34" charset="0"/>
              </a:rPr>
              <a:t>Domisili Perusahaan</a:t>
            </a:r>
          </a:p>
        </p:txBody>
      </p:sp>
      <p:sp>
        <p:nvSpPr>
          <p:cNvPr id="9" name="Title 1"/>
          <p:cNvSpPr txBox="1">
            <a:spLocks/>
          </p:cNvSpPr>
          <p:nvPr/>
        </p:nvSpPr>
        <p:spPr>
          <a:xfrm>
            <a:off x="990600" y="371826"/>
            <a:ext cx="2250236" cy="382304"/>
          </a:xfrm>
          <a:prstGeom prst="rect">
            <a:avLst/>
          </a:prstGeom>
          <a:effectLst/>
        </p:spPr>
        <p:txBody>
          <a:bodyPr vert="horz" lIns="162560" tIns="81280" rIns="162560" bIns="81280" rtlCol="0" anchor="b">
            <a:noAutofit/>
          </a:bodyPr>
          <a:lstStyle>
            <a:lvl1pPr algn="ctr" defTabSz="457200" rtl="0" eaLnBrk="1" latinLnBrk="0" hangingPunct="1">
              <a:spcBef>
                <a:spcPct val="0"/>
              </a:spcBef>
              <a:buNone/>
              <a:defRPr sz="5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id-ID" sz="1200" b="1" dirty="0">
                <a:solidFill>
                  <a:srgbClr val="0070C0"/>
                </a:solidFill>
              </a:rPr>
              <a:t>PT. HAYATI PUTRA MANDIRI</a:t>
            </a:r>
            <a:endParaRPr lang="id-ID" sz="1200" dirty="0">
              <a:solidFill>
                <a:srgbClr val="0070C0"/>
              </a:solidFill>
            </a:endParaRPr>
          </a:p>
        </p:txBody>
      </p:sp>
      <p:pic>
        <p:nvPicPr>
          <p:cNvPr id="10" name="Picture 9"/>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32687" y="390874"/>
            <a:ext cx="657913" cy="363255"/>
          </a:xfrm>
          <a:prstGeom prst="rect">
            <a:avLst/>
          </a:prstGeom>
        </p:spPr>
      </p:pic>
    </p:spTree>
    <p:extLst>
      <p:ext uri="{BB962C8B-B14F-4D97-AF65-F5344CB8AC3E}">
        <p14:creationId xmlns:p14="http://schemas.microsoft.com/office/powerpoint/2010/main" xmlns="" val="32462960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720" y="1303308"/>
            <a:ext cx="5780139" cy="667856"/>
          </a:xfrm>
        </p:spPr>
        <p:txBody>
          <a:bodyPr>
            <a:normAutofit fontScale="90000"/>
          </a:bodyPr>
          <a:lstStyle/>
          <a:p>
            <a:pPr algn="ctr"/>
            <a:r>
              <a:rPr lang="id-ID" b="1" i="1" dirty="0" smtClean="0"/>
              <a:t>Organizational Structure</a:t>
            </a:r>
            <a:endParaRPr lang="id-ID" dirty="0"/>
          </a:p>
        </p:txBody>
      </p:sp>
      <p:sp>
        <p:nvSpPr>
          <p:cNvPr id="4" name="Title 1"/>
          <p:cNvSpPr txBox="1">
            <a:spLocks/>
          </p:cNvSpPr>
          <p:nvPr/>
        </p:nvSpPr>
        <p:spPr>
          <a:xfrm>
            <a:off x="990600" y="371826"/>
            <a:ext cx="2250236" cy="382304"/>
          </a:xfrm>
          <a:prstGeom prst="rect">
            <a:avLst/>
          </a:prstGeom>
          <a:effectLst/>
        </p:spPr>
        <p:txBody>
          <a:bodyPr vert="horz" lIns="162560" tIns="81280" rIns="162560" bIns="81280" rtlCol="0" anchor="b">
            <a:noAutofit/>
          </a:bodyPr>
          <a:lstStyle>
            <a:lvl1pPr algn="ctr" defTabSz="457200" rtl="0" eaLnBrk="1" latinLnBrk="0" hangingPunct="1">
              <a:spcBef>
                <a:spcPct val="0"/>
              </a:spcBef>
              <a:buNone/>
              <a:defRPr sz="5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id-ID" sz="1200" b="1" dirty="0">
                <a:solidFill>
                  <a:srgbClr val="0070C0"/>
                </a:solidFill>
              </a:rPr>
              <a:t>PT. HAYATI PUTRA MANDIRI</a:t>
            </a:r>
            <a:endParaRPr lang="id-ID" sz="1200" dirty="0">
              <a:solidFill>
                <a:srgbClr val="0070C0"/>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32687" y="390874"/>
            <a:ext cx="657913" cy="363255"/>
          </a:xfrm>
          <a:prstGeom prst="rect">
            <a:avLst/>
          </a:prstGeom>
        </p:spPr>
      </p:pic>
      <p:grpSp>
        <p:nvGrpSpPr>
          <p:cNvPr id="7" name="Group 6"/>
          <p:cNvGrpSpPr/>
          <p:nvPr/>
        </p:nvGrpSpPr>
        <p:grpSpPr>
          <a:xfrm>
            <a:off x="237887" y="2761790"/>
            <a:ext cx="6225116" cy="4378155"/>
            <a:chOff x="-145911" y="-4270"/>
            <a:chExt cx="9581353" cy="4378333"/>
          </a:xfrm>
        </p:grpSpPr>
        <p:sp>
          <p:nvSpPr>
            <p:cNvPr id="8" name="Text Box 1"/>
            <p:cNvSpPr txBox="1">
              <a:spLocks noChangeArrowheads="1"/>
            </p:cNvSpPr>
            <p:nvPr/>
          </p:nvSpPr>
          <p:spPr bwMode="auto">
            <a:xfrm>
              <a:off x="2787279" y="-4270"/>
              <a:ext cx="3726627" cy="53657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ctr">
                <a:lnSpc>
                  <a:spcPct val="107000"/>
                </a:lnSpc>
                <a:spcAft>
                  <a:spcPts val="0"/>
                </a:spcAft>
              </a:pPr>
              <a:r>
                <a:rPr lang="id-ID" sz="1100" u="sng" dirty="0">
                  <a:effectLst/>
                  <a:latin typeface="Tahoma" panose="020B0604030504040204" pitchFamily="34" charset="0"/>
                  <a:ea typeface="Calibri" panose="020F0502020204030204" pitchFamily="34" charset="0"/>
                  <a:cs typeface="Times New Roman" panose="02020603050405020304" pitchFamily="18" charset="0"/>
                </a:rPr>
                <a:t>KOMISARIS</a:t>
              </a:r>
              <a:endParaRPr lang="id-ID"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id-ID" sz="1100" dirty="0">
                  <a:effectLst/>
                  <a:latin typeface="Tahoma" panose="020B0604030504040204" pitchFamily="34" charset="0"/>
                  <a:ea typeface="Calibri" panose="020F0502020204030204" pitchFamily="34" charset="0"/>
                  <a:cs typeface="Times New Roman" panose="02020603050405020304" pitchFamily="18" charset="0"/>
                </a:rPr>
                <a:t>Linda Kodariawati, A.Md.Keb</a:t>
              </a:r>
              <a:endParaRPr lang="id-ID"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ext Box 5"/>
            <p:cNvSpPr txBox="1">
              <a:spLocks noChangeArrowheads="1"/>
            </p:cNvSpPr>
            <p:nvPr/>
          </p:nvSpPr>
          <p:spPr bwMode="auto">
            <a:xfrm>
              <a:off x="-145911" y="2752928"/>
              <a:ext cx="2393001" cy="47625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ctr">
                <a:lnSpc>
                  <a:spcPct val="107000"/>
                </a:lnSpc>
                <a:spcAft>
                  <a:spcPts val="0"/>
                </a:spcAft>
              </a:pPr>
              <a:r>
                <a:rPr lang="id-ID" sz="1000" u="sng" dirty="0">
                  <a:effectLst/>
                  <a:latin typeface="Tahoma" panose="020B0604030504040204" pitchFamily="34" charset="0"/>
                  <a:ea typeface="Calibri" panose="020F0502020204030204" pitchFamily="34" charset="0"/>
                  <a:cs typeface="Times New Roman" panose="02020603050405020304" pitchFamily="18" charset="0"/>
                </a:rPr>
                <a:t>MARKETING MANAGER</a:t>
              </a:r>
              <a:endParaRPr lang="id-ID" sz="10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id-ID" sz="1000" dirty="0">
                  <a:effectLst/>
                  <a:latin typeface="Tahoma" panose="020B0604030504040204" pitchFamily="34" charset="0"/>
                  <a:ea typeface="Calibri" panose="020F0502020204030204" pitchFamily="34" charset="0"/>
                  <a:cs typeface="Times New Roman" panose="02020603050405020304" pitchFamily="18" charset="0"/>
                </a:rPr>
                <a:t>Tofik Ramdani, SE</a:t>
              </a:r>
              <a:endParaRPr lang="id-ID" sz="1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 Box 6"/>
            <p:cNvSpPr txBox="1">
              <a:spLocks noChangeArrowheads="1"/>
            </p:cNvSpPr>
            <p:nvPr/>
          </p:nvSpPr>
          <p:spPr bwMode="auto">
            <a:xfrm>
              <a:off x="2461098" y="2762655"/>
              <a:ext cx="2014964" cy="47625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ctr">
                <a:lnSpc>
                  <a:spcPct val="107000"/>
                </a:lnSpc>
                <a:spcAft>
                  <a:spcPts val="0"/>
                </a:spcAft>
              </a:pPr>
              <a:r>
                <a:rPr lang="id-ID" sz="1000" u="sng" dirty="0">
                  <a:effectLst/>
                  <a:latin typeface="Tahoma" panose="020B0604030504040204" pitchFamily="34" charset="0"/>
                  <a:ea typeface="Calibri" panose="020F0502020204030204" pitchFamily="34" charset="0"/>
                  <a:cs typeface="Times New Roman" panose="02020603050405020304" pitchFamily="18" charset="0"/>
                </a:rPr>
                <a:t>PROJECT MANAGER</a:t>
              </a:r>
              <a:endParaRPr lang="id-ID" sz="10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id-ID" sz="1000" dirty="0">
                  <a:effectLst/>
                  <a:latin typeface="Tahoma" panose="020B0604030504040204" pitchFamily="34" charset="0"/>
                  <a:ea typeface="Calibri" panose="020F0502020204030204" pitchFamily="34" charset="0"/>
                  <a:cs typeface="Times New Roman" panose="02020603050405020304" pitchFamily="18" charset="0"/>
                </a:rPr>
                <a:t>Deris, ST</a:t>
              </a:r>
              <a:endParaRPr lang="id-ID" sz="1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Text Box 7"/>
            <p:cNvSpPr txBox="1">
              <a:spLocks noChangeArrowheads="1"/>
            </p:cNvSpPr>
            <p:nvPr/>
          </p:nvSpPr>
          <p:spPr bwMode="auto">
            <a:xfrm>
              <a:off x="4805466" y="2752928"/>
              <a:ext cx="2315181" cy="47625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ctr">
                <a:lnSpc>
                  <a:spcPct val="107000"/>
                </a:lnSpc>
                <a:spcAft>
                  <a:spcPts val="0"/>
                </a:spcAft>
              </a:pPr>
              <a:r>
                <a:rPr lang="id-ID" sz="1000" u="sng" dirty="0">
                  <a:effectLst/>
                  <a:latin typeface="Tahoma" panose="020B0604030504040204" pitchFamily="34" charset="0"/>
                  <a:ea typeface="Calibri" panose="020F0502020204030204" pitchFamily="34" charset="0"/>
                  <a:cs typeface="Times New Roman" panose="02020603050405020304" pitchFamily="18" charset="0"/>
                </a:rPr>
                <a:t>HR &amp; </a:t>
              </a:r>
              <a:r>
                <a:rPr lang="id-ID" sz="1000" u="sng" dirty="0" smtClean="0">
                  <a:effectLst/>
                  <a:latin typeface="Tahoma" panose="020B0604030504040204" pitchFamily="34" charset="0"/>
                  <a:ea typeface="Calibri" panose="020F0502020204030204" pitchFamily="34" charset="0"/>
                  <a:cs typeface="Times New Roman" panose="02020603050405020304" pitchFamily="18" charset="0"/>
                </a:rPr>
                <a:t>LOG </a:t>
              </a:r>
              <a:r>
                <a:rPr lang="id-ID" sz="1000" u="sng" dirty="0">
                  <a:effectLst/>
                  <a:latin typeface="Tahoma" panose="020B0604030504040204" pitchFamily="34" charset="0"/>
                  <a:ea typeface="Calibri" panose="020F0502020204030204" pitchFamily="34" charset="0"/>
                  <a:cs typeface="Times New Roman" panose="02020603050405020304" pitchFamily="18" charset="0"/>
                </a:rPr>
                <a:t>MANAGER</a:t>
              </a:r>
              <a:endParaRPr lang="id-ID" sz="10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id-ID" sz="1000" dirty="0">
                  <a:effectLst/>
                  <a:latin typeface="Tahoma" panose="020B0604030504040204" pitchFamily="34" charset="0"/>
                  <a:ea typeface="Calibri" panose="020F0502020204030204" pitchFamily="34" charset="0"/>
                  <a:cs typeface="Times New Roman" panose="02020603050405020304" pitchFamily="18" charset="0"/>
                </a:rPr>
                <a:t>Dudi Rohmat</a:t>
              </a:r>
              <a:endParaRPr lang="id-ID" sz="1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2" name="Text Box 8"/>
            <p:cNvSpPr txBox="1">
              <a:spLocks noChangeArrowheads="1"/>
            </p:cNvSpPr>
            <p:nvPr/>
          </p:nvSpPr>
          <p:spPr bwMode="auto">
            <a:xfrm>
              <a:off x="7276289" y="2752928"/>
              <a:ext cx="2030295" cy="47625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ctr">
                <a:lnSpc>
                  <a:spcPct val="107000"/>
                </a:lnSpc>
                <a:spcAft>
                  <a:spcPts val="0"/>
                </a:spcAft>
              </a:pPr>
              <a:r>
                <a:rPr lang="id-ID" sz="1000" u="sng" dirty="0">
                  <a:effectLst/>
                  <a:latin typeface="Tahoma" panose="020B0604030504040204" pitchFamily="34" charset="0"/>
                  <a:ea typeface="Calibri" panose="020F0502020204030204" pitchFamily="34" charset="0"/>
                  <a:cs typeface="Times New Roman" panose="02020603050405020304" pitchFamily="18" charset="0"/>
                </a:rPr>
                <a:t>TEKNIS MANAGER</a:t>
              </a:r>
              <a:endParaRPr lang="id-ID" sz="10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id-ID" sz="1000" dirty="0">
                  <a:effectLst/>
                  <a:latin typeface="Tahoma" panose="020B0604030504040204" pitchFamily="34" charset="0"/>
                  <a:ea typeface="Calibri" panose="020F0502020204030204" pitchFamily="34" charset="0"/>
                  <a:cs typeface="Times New Roman" panose="02020603050405020304" pitchFamily="18" charset="0"/>
                </a:rPr>
                <a:t>Usep Riky Lesmana</a:t>
              </a:r>
              <a:endParaRPr lang="id-ID" sz="1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Text Box 12"/>
            <p:cNvSpPr txBox="1">
              <a:spLocks noChangeArrowheads="1"/>
            </p:cNvSpPr>
            <p:nvPr/>
          </p:nvSpPr>
          <p:spPr bwMode="auto">
            <a:xfrm>
              <a:off x="5418306" y="3482502"/>
              <a:ext cx="1530350" cy="29781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ctr">
                <a:lnSpc>
                  <a:spcPct val="107000"/>
                </a:lnSpc>
                <a:spcAft>
                  <a:spcPts val="0"/>
                </a:spcAft>
              </a:pPr>
              <a:r>
                <a:rPr lang="id-ID" sz="1000" dirty="0">
                  <a:effectLst/>
                  <a:latin typeface="Tahoma" panose="020B0604030504040204" pitchFamily="34" charset="0"/>
                  <a:ea typeface="Calibri" panose="020F0502020204030204" pitchFamily="34" charset="0"/>
                  <a:cs typeface="Times New Roman" panose="02020603050405020304" pitchFamily="18" charset="0"/>
                </a:rPr>
                <a:t>Accounting </a:t>
              </a:r>
              <a:endParaRPr lang="id-ID" sz="1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Text Box 13"/>
            <p:cNvSpPr txBox="1">
              <a:spLocks noChangeArrowheads="1"/>
            </p:cNvSpPr>
            <p:nvPr/>
          </p:nvSpPr>
          <p:spPr bwMode="auto">
            <a:xfrm>
              <a:off x="5428034" y="4075889"/>
              <a:ext cx="1530626" cy="298174"/>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ctr">
                <a:lnSpc>
                  <a:spcPct val="107000"/>
                </a:lnSpc>
                <a:spcAft>
                  <a:spcPts val="0"/>
                </a:spcAft>
              </a:pPr>
              <a:r>
                <a:rPr lang="id-ID" sz="1000" dirty="0">
                  <a:effectLst/>
                  <a:latin typeface="Tahoma" panose="020B0604030504040204" pitchFamily="34" charset="0"/>
                  <a:ea typeface="Calibri" panose="020F0502020204030204" pitchFamily="34" charset="0"/>
                  <a:cs typeface="Times New Roman" panose="02020603050405020304" pitchFamily="18" charset="0"/>
                </a:rPr>
                <a:t>Logistic</a:t>
              </a:r>
              <a:endParaRPr lang="id-ID" sz="1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5" name="Text Box 14"/>
            <p:cNvSpPr txBox="1">
              <a:spLocks noChangeArrowheads="1"/>
            </p:cNvSpPr>
            <p:nvPr/>
          </p:nvSpPr>
          <p:spPr bwMode="auto">
            <a:xfrm>
              <a:off x="7770705" y="3482502"/>
              <a:ext cx="1664737" cy="65004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ctr">
                <a:lnSpc>
                  <a:spcPct val="107000"/>
                </a:lnSpc>
                <a:spcAft>
                  <a:spcPts val="0"/>
                </a:spcAft>
              </a:pPr>
              <a:r>
                <a:rPr lang="id-ID" sz="900" dirty="0">
                  <a:effectLst/>
                  <a:latin typeface="Tahoma" panose="020B0604030504040204" pitchFamily="34" charset="0"/>
                  <a:ea typeface="Calibri" panose="020F0502020204030204" pitchFamily="34" charset="0"/>
                  <a:cs typeface="Times New Roman" panose="02020603050405020304" pitchFamily="18" charset="0"/>
                </a:rPr>
                <a:t>Tim Teknis / Perbaikan dan Pemeliharaan Alat</a:t>
              </a:r>
              <a:endParaRPr lang="id-ID" sz="9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Text Box 16"/>
            <p:cNvSpPr txBox="1">
              <a:spLocks noChangeArrowheads="1"/>
            </p:cNvSpPr>
            <p:nvPr/>
          </p:nvSpPr>
          <p:spPr bwMode="auto">
            <a:xfrm>
              <a:off x="2723745" y="3482502"/>
              <a:ext cx="1530350" cy="29781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ctr">
                <a:lnSpc>
                  <a:spcPct val="107000"/>
                </a:lnSpc>
                <a:spcAft>
                  <a:spcPts val="0"/>
                </a:spcAft>
              </a:pPr>
              <a:r>
                <a:rPr lang="id-ID" sz="800" dirty="0">
                  <a:effectLst/>
                  <a:latin typeface="Tahoma" panose="020B0604030504040204" pitchFamily="34" charset="0"/>
                  <a:ea typeface="Calibri" panose="020F0502020204030204" pitchFamily="34" charset="0"/>
                  <a:cs typeface="Times New Roman" panose="02020603050405020304" pitchFamily="18" charset="0"/>
                </a:rPr>
                <a:t>Tim Sipil / Konstruksi</a:t>
              </a:r>
              <a:endParaRPr lang="id-ID" sz="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7" name="Text Box 17"/>
            <p:cNvSpPr txBox="1">
              <a:spLocks noChangeArrowheads="1"/>
            </p:cNvSpPr>
            <p:nvPr/>
          </p:nvSpPr>
          <p:spPr bwMode="auto">
            <a:xfrm>
              <a:off x="252919" y="3482502"/>
              <a:ext cx="1530350" cy="29781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ctr">
                <a:lnSpc>
                  <a:spcPct val="107000"/>
                </a:lnSpc>
                <a:spcAft>
                  <a:spcPts val="0"/>
                </a:spcAft>
              </a:pPr>
              <a:r>
                <a:rPr lang="id-ID" sz="1000" dirty="0">
                  <a:effectLst/>
                  <a:latin typeface="Tahoma" panose="020B0604030504040204" pitchFamily="34" charset="0"/>
                  <a:ea typeface="Calibri" panose="020F0502020204030204" pitchFamily="34" charset="0"/>
                  <a:cs typeface="Times New Roman" panose="02020603050405020304" pitchFamily="18" charset="0"/>
                </a:rPr>
                <a:t>Tim Marketing</a:t>
              </a:r>
              <a:endParaRPr lang="id-ID" sz="1000" dirty="0">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18" name="Group 17"/>
            <p:cNvGrpSpPr/>
            <p:nvPr/>
          </p:nvGrpSpPr>
          <p:grpSpPr>
            <a:xfrm>
              <a:off x="97277" y="3229583"/>
              <a:ext cx="159026" cy="397510"/>
              <a:chOff x="0" y="0"/>
              <a:chExt cx="159026" cy="397510"/>
            </a:xfrm>
          </p:grpSpPr>
          <p:cxnSp>
            <p:nvCxnSpPr>
              <p:cNvPr id="34" name="Straight Connector 33"/>
              <p:cNvCxnSpPr/>
              <p:nvPr/>
            </p:nvCxnSpPr>
            <p:spPr>
              <a:xfrm flipH="1">
                <a:off x="0" y="0"/>
                <a:ext cx="0" cy="381762"/>
              </a:xfrm>
              <a:prstGeom prst="line">
                <a:avLst/>
              </a:prstGeom>
            </p:spPr>
            <p:style>
              <a:lnRef idx="1">
                <a:schemeClr val="dk1"/>
              </a:lnRef>
              <a:fillRef idx="0">
                <a:schemeClr val="dk1"/>
              </a:fillRef>
              <a:effectRef idx="0">
                <a:schemeClr val="dk1"/>
              </a:effectRef>
              <a:fontRef idx="minor">
                <a:schemeClr val="tx1"/>
              </a:fontRef>
            </p:style>
          </p:cxnSp>
          <p:cxnSp>
            <p:nvCxnSpPr>
              <p:cNvPr id="35" name="Straight Connector 34"/>
              <p:cNvCxnSpPr/>
              <p:nvPr/>
            </p:nvCxnSpPr>
            <p:spPr>
              <a:xfrm>
                <a:off x="0" y="397510"/>
                <a:ext cx="15902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9" name="Group 18"/>
            <p:cNvGrpSpPr/>
            <p:nvPr/>
          </p:nvGrpSpPr>
          <p:grpSpPr>
            <a:xfrm>
              <a:off x="2558375" y="3242023"/>
              <a:ext cx="159026" cy="397510"/>
              <a:chOff x="0" y="12440"/>
              <a:chExt cx="159026" cy="397510"/>
            </a:xfrm>
          </p:grpSpPr>
          <p:cxnSp>
            <p:nvCxnSpPr>
              <p:cNvPr id="32" name="Straight Connector 31"/>
              <p:cNvCxnSpPr/>
              <p:nvPr/>
            </p:nvCxnSpPr>
            <p:spPr>
              <a:xfrm flipH="1">
                <a:off x="0" y="12440"/>
                <a:ext cx="0" cy="381762"/>
              </a:xfrm>
              <a:prstGeom prst="line">
                <a:avLst/>
              </a:prstGeom>
            </p:spPr>
            <p:style>
              <a:lnRef idx="1">
                <a:schemeClr val="dk1"/>
              </a:lnRef>
              <a:fillRef idx="0">
                <a:schemeClr val="dk1"/>
              </a:fillRef>
              <a:effectRef idx="0">
                <a:schemeClr val="dk1"/>
              </a:effectRef>
              <a:fontRef idx="minor">
                <a:schemeClr val="tx1"/>
              </a:fontRef>
            </p:style>
          </p:cxnSp>
          <p:cxnSp>
            <p:nvCxnSpPr>
              <p:cNvPr id="33" name="Straight Connector 32"/>
              <p:cNvCxnSpPr/>
              <p:nvPr/>
            </p:nvCxnSpPr>
            <p:spPr>
              <a:xfrm>
                <a:off x="0" y="409950"/>
                <a:ext cx="15902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0" name="Group 19"/>
            <p:cNvGrpSpPr/>
            <p:nvPr/>
          </p:nvGrpSpPr>
          <p:grpSpPr>
            <a:xfrm>
              <a:off x="5262664" y="3229583"/>
              <a:ext cx="159026" cy="386080"/>
              <a:chOff x="0" y="0"/>
              <a:chExt cx="159026" cy="386080"/>
            </a:xfrm>
          </p:grpSpPr>
          <p:cxnSp>
            <p:nvCxnSpPr>
              <p:cNvPr id="30" name="Straight Connector 29"/>
              <p:cNvCxnSpPr/>
              <p:nvPr/>
            </p:nvCxnSpPr>
            <p:spPr>
              <a:xfrm flipH="1">
                <a:off x="0" y="0"/>
                <a:ext cx="0" cy="381762"/>
              </a:xfrm>
              <a:prstGeom prst="line">
                <a:avLst/>
              </a:prstGeom>
            </p:spPr>
            <p:style>
              <a:lnRef idx="1">
                <a:schemeClr val="dk1"/>
              </a:lnRef>
              <a:fillRef idx="0">
                <a:schemeClr val="dk1"/>
              </a:fillRef>
              <a:effectRef idx="0">
                <a:schemeClr val="dk1"/>
              </a:effectRef>
              <a:fontRef idx="minor">
                <a:schemeClr val="tx1"/>
              </a:fontRef>
            </p:style>
          </p:cxnSp>
          <p:cxnSp>
            <p:nvCxnSpPr>
              <p:cNvPr id="31" name="Straight Connector 30"/>
              <p:cNvCxnSpPr/>
              <p:nvPr/>
            </p:nvCxnSpPr>
            <p:spPr>
              <a:xfrm>
                <a:off x="0" y="386080"/>
                <a:ext cx="15902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1" name="Group 20"/>
            <p:cNvGrpSpPr/>
            <p:nvPr/>
          </p:nvGrpSpPr>
          <p:grpSpPr>
            <a:xfrm>
              <a:off x="5262664" y="3599234"/>
              <a:ext cx="159026" cy="629920"/>
              <a:chOff x="0" y="0"/>
              <a:chExt cx="159026" cy="386080"/>
            </a:xfrm>
          </p:grpSpPr>
          <p:cxnSp>
            <p:nvCxnSpPr>
              <p:cNvPr id="28" name="Straight Connector 27"/>
              <p:cNvCxnSpPr/>
              <p:nvPr/>
            </p:nvCxnSpPr>
            <p:spPr>
              <a:xfrm flipH="1">
                <a:off x="0" y="0"/>
                <a:ext cx="0" cy="381762"/>
              </a:xfrm>
              <a:prstGeom prst="line">
                <a:avLst/>
              </a:prstGeom>
            </p:spPr>
            <p:style>
              <a:lnRef idx="1">
                <a:schemeClr val="dk1"/>
              </a:lnRef>
              <a:fillRef idx="0">
                <a:schemeClr val="dk1"/>
              </a:fillRef>
              <a:effectRef idx="0">
                <a:schemeClr val="dk1"/>
              </a:effectRef>
              <a:fontRef idx="minor">
                <a:schemeClr val="tx1"/>
              </a:fontRef>
            </p:style>
          </p:cxnSp>
          <p:cxnSp>
            <p:nvCxnSpPr>
              <p:cNvPr id="29" name="Straight Connector 28"/>
              <p:cNvCxnSpPr/>
              <p:nvPr/>
            </p:nvCxnSpPr>
            <p:spPr>
              <a:xfrm>
                <a:off x="0" y="386080"/>
                <a:ext cx="15902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2" name="Group 21"/>
            <p:cNvGrpSpPr/>
            <p:nvPr/>
          </p:nvGrpSpPr>
          <p:grpSpPr>
            <a:xfrm>
              <a:off x="7595916" y="3232295"/>
              <a:ext cx="159026" cy="386080"/>
              <a:chOff x="86163" y="12440"/>
              <a:chExt cx="159026" cy="386080"/>
            </a:xfrm>
          </p:grpSpPr>
          <p:cxnSp>
            <p:nvCxnSpPr>
              <p:cNvPr id="26" name="Straight Connector 25"/>
              <p:cNvCxnSpPr/>
              <p:nvPr/>
            </p:nvCxnSpPr>
            <p:spPr>
              <a:xfrm flipH="1">
                <a:off x="86165" y="12440"/>
                <a:ext cx="0" cy="381762"/>
              </a:xfrm>
              <a:prstGeom prst="line">
                <a:avLst/>
              </a:prstGeom>
            </p:spPr>
            <p:style>
              <a:lnRef idx="1">
                <a:schemeClr val="dk1"/>
              </a:lnRef>
              <a:fillRef idx="0">
                <a:schemeClr val="dk1"/>
              </a:fillRef>
              <a:effectRef idx="0">
                <a:schemeClr val="dk1"/>
              </a:effectRef>
              <a:fontRef idx="minor">
                <a:schemeClr val="tx1"/>
              </a:fontRef>
            </p:style>
          </p:cxnSp>
          <p:cxnSp>
            <p:nvCxnSpPr>
              <p:cNvPr id="27" name="Straight Connector 26"/>
              <p:cNvCxnSpPr/>
              <p:nvPr/>
            </p:nvCxnSpPr>
            <p:spPr>
              <a:xfrm>
                <a:off x="86163" y="398520"/>
                <a:ext cx="15902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3" name="Straight Connector 22"/>
            <p:cNvCxnSpPr/>
            <p:nvPr/>
          </p:nvCxnSpPr>
          <p:spPr>
            <a:xfrm flipH="1">
              <a:off x="4640094" y="535021"/>
              <a:ext cx="9727" cy="196343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ext Box 2"/>
            <p:cNvSpPr txBox="1">
              <a:spLocks noChangeArrowheads="1"/>
            </p:cNvSpPr>
            <p:nvPr/>
          </p:nvSpPr>
          <p:spPr bwMode="auto">
            <a:xfrm>
              <a:off x="3086989" y="773943"/>
              <a:ext cx="3106208" cy="53657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ctr">
                <a:lnSpc>
                  <a:spcPct val="107000"/>
                </a:lnSpc>
                <a:spcAft>
                  <a:spcPts val="0"/>
                </a:spcAft>
              </a:pPr>
              <a:r>
                <a:rPr lang="id-ID" sz="1100" u="sng">
                  <a:effectLst/>
                  <a:latin typeface="Tahoma" panose="020B0604030504040204" pitchFamily="34" charset="0"/>
                  <a:ea typeface="Calibri" panose="020F0502020204030204" pitchFamily="34" charset="0"/>
                  <a:cs typeface="Times New Roman" panose="02020603050405020304" pitchFamily="18" charset="0"/>
                </a:rPr>
                <a:t>DIREKTUR</a:t>
              </a:r>
              <a:endParaRPr lang="id-ID"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id-ID" sz="1100">
                  <a:effectLst/>
                  <a:latin typeface="Tahoma" panose="020B0604030504040204" pitchFamily="34" charset="0"/>
                  <a:ea typeface="Calibri" panose="020F0502020204030204" pitchFamily="34" charset="0"/>
                  <a:cs typeface="Times New Roman" panose="02020603050405020304" pitchFamily="18" charset="0"/>
                </a:rPr>
                <a:t>Dian Octaviana, A.Md.Rad</a:t>
              </a:r>
              <a:endParaRPr lang="id-ID" sz="1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5" name="Text Box 4"/>
            <p:cNvSpPr txBox="1">
              <a:spLocks noChangeArrowheads="1"/>
            </p:cNvSpPr>
            <p:nvPr/>
          </p:nvSpPr>
          <p:spPr bwMode="auto">
            <a:xfrm>
              <a:off x="3086989" y="1649432"/>
              <a:ext cx="3106208" cy="53657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ctr">
                <a:lnSpc>
                  <a:spcPct val="107000"/>
                </a:lnSpc>
                <a:spcAft>
                  <a:spcPts val="0"/>
                </a:spcAft>
              </a:pPr>
              <a:r>
                <a:rPr lang="id-ID" sz="1100" u="sng" dirty="0">
                  <a:effectLst/>
                  <a:latin typeface="Tahoma" panose="020B0604030504040204" pitchFamily="34" charset="0"/>
                  <a:ea typeface="Calibri" panose="020F0502020204030204" pitchFamily="34" charset="0"/>
                  <a:cs typeface="Times New Roman" panose="02020603050405020304" pitchFamily="18" charset="0"/>
                </a:rPr>
                <a:t>GENERAL MANAGER</a:t>
              </a:r>
              <a:endParaRPr lang="id-ID"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id-ID" sz="1100" dirty="0">
                  <a:effectLst/>
                  <a:latin typeface="Tahoma" panose="020B0604030504040204" pitchFamily="34" charset="0"/>
                  <a:ea typeface="Calibri" panose="020F0502020204030204" pitchFamily="34" charset="0"/>
                  <a:cs typeface="Times New Roman" panose="02020603050405020304" pitchFamily="18" charset="0"/>
                </a:rPr>
                <a:t>Agus R. Salim, </a:t>
              </a:r>
              <a:r>
                <a:rPr lang="id-ID" sz="1100" dirty="0" smtClean="0">
                  <a:effectLst/>
                  <a:latin typeface="Tahoma" panose="020B0604030504040204" pitchFamily="34" charset="0"/>
                  <a:ea typeface="Calibri" panose="020F0502020204030204" pitchFamily="34" charset="0"/>
                  <a:cs typeface="Times New Roman" panose="02020603050405020304" pitchFamily="18" charset="0"/>
                </a:rPr>
                <a:t>S</a:t>
              </a:r>
              <a:r>
                <a:rPr lang="en-US" sz="1100" dirty="0" smtClean="0">
                  <a:effectLst/>
                  <a:latin typeface="Tahoma" panose="020B0604030504040204" pitchFamily="34" charset="0"/>
                  <a:ea typeface="Calibri" panose="020F0502020204030204" pitchFamily="34" charset="0"/>
                  <a:cs typeface="Times New Roman" panose="02020603050405020304" pitchFamily="18" charset="0"/>
                </a:rPr>
                <a:t>.</a:t>
              </a:r>
              <a:r>
                <a:rPr lang="en-US" sz="1100" dirty="0" err="1" smtClean="0">
                  <a:effectLst/>
                  <a:latin typeface="Tahoma" panose="020B0604030504040204" pitchFamily="34" charset="0"/>
                  <a:ea typeface="Calibri" panose="020F0502020204030204" pitchFamily="34" charset="0"/>
                  <a:cs typeface="Times New Roman" panose="02020603050405020304" pitchFamily="18" charset="0"/>
                </a:rPr>
                <a:t>Kom</a:t>
              </a:r>
              <a:endParaRPr lang="id-ID" sz="1100" dirty="0">
                <a:effectLst/>
                <a:latin typeface="Calibri" panose="020F0502020204030204" pitchFamily="34" charset="0"/>
                <a:ea typeface="Calibri" panose="020F0502020204030204" pitchFamily="34" charset="0"/>
                <a:cs typeface="Times New Roman" panose="02020603050405020304" pitchFamily="18" charset="0"/>
              </a:endParaRPr>
            </a:p>
          </p:txBody>
        </p:sp>
      </p:grpSp>
      <p:cxnSp>
        <p:nvCxnSpPr>
          <p:cNvPr id="36" name="Straight Connector 35"/>
          <p:cNvCxnSpPr/>
          <p:nvPr/>
        </p:nvCxnSpPr>
        <p:spPr>
          <a:xfrm flipV="1">
            <a:off x="929049" y="5281720"/>
            <a:ext cx="4850363" cy="155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929049" y="5281720"/>
            <a:ext cx="0" cy="237156"/>
          </a:xfrm>
          <a:prstGeom prst="line">
            <a:avLst/>
          </a:prstGeom>
        </p:spPr>
        <p:style>
          <a:lnRef idx="1">
            <a:schemeClr val="dk1"/>
          </a:lnRef>
          <a:fillRef idx="0">
            <a:schemeClr val="dk1"/>
          </a:fillRef>
          <a:effectRef idx="0">
            <a:schemeClr val="dk1"/>
          </a:effectRef>
          <a:fontRef idx="minor">
            <a:schemeClr val="tx1"/>
          </a:fontRef>
        </p:style>
      </p:cxnSp>
      <p:cxnSp>
        <p:nvCxnSpPr>
          <p:cNvPr id="41" name="Straight Connector 40"/>
          <p:cNvCxnSpPr/>
          <p:nvPr/>
        </p:nvCxnSpPr>
        <p:spPr>
          <a:xfrm>
            <a:off x="4350166" y="5281720"/>
            <a:ext cx="0" cy="237156"/>
          </a:xfrm>
          <a:prstGeom prst="line">
            <a:avLst/>
          </a:prstGeom>
        </p:spPr>
        <p:style>
          <a:lnRef idx="1">
            <a:schemeClr val="dk1"/>
          </a:lnRef>
          <a:fillRef idx="0">
            <a:schemeClr val="dk1"/>
          </a:fillRef>
          <a:effectRef idx="0">
            <a:schemeClr val="dk1"/>
          </a:effectRef>
          <a:fontRef idx="minor">
            <a:schemeClr val="tx1"/>
          </a:fontRef>
        </p:style>
      </p:cxnSp>
      <p:cxnSp>
        <p:nvCxnSpPr>
          <p:cNvPr id="42" name="Straight Connector 41"/>
          <p:cNvCxnSpPr/>
          <p:nvPr/>
        </p:nvCxnSpPr>
        <p:spPr>
          <a:xfrm>
            <a:off x="2586263" y="5281720"/>
            <a:ext cx="0" cy="237156"/>
          </a:xfrm>
          <a:prstGeom prst="line">
            <a:avLst/>
          </a:prstGeom>
        </p:spPr>
        <p:style>
          <a:lnRef idx="1">
            <a:schemeClr val="dk1"/>
          </a:lnRef>
          <a:fillRef idx="0">
            <a:schemeClr val="dk1"/>
          </a:fillRef>
          <a:effectRef idx="0">
            <a:schemeClr val="dk1"/>
          </a:effectRef>
          <a:fontRef idx="minor">
            <a:schemeClr val="tx1"/>
          </a:fontRef>
        </p:style>
      </p:cxnSp>
      <p:cxnSp>
        <p:nvCxnSpPr>
          <p:cNvPr id="43" name="Straight Connector 42"/>
          <p:cNvCxnSpPr/>
          <p:nvPr/>
        </p:nvCxnSpPr>
        <p:spPr>
          <a:xfrm>
            <a:off x="5779412" y="5279007"/>
            <a:ext cx="0" cy="237156"/>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xmlns="" val="6396304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HPM\AppData\Local\Temp\Rar$DRa5344.271\0001.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38980" y="1027065"/>
            <a:ext cx="2700000" cy="3600000"/>
          </a:xfrm>
          <a:prstGeom prst="roundRect">
            <a:avLst/>
          </a:prstGeom>
          <a:noFill/>
          <a:ln w="28575">
            <a:solidFill>
              <a:schemeClr val="tx1"/>
            </a:solidFill>
          </a:ln>
        </p:spPr>
      </p:pic>
      <p:pic>
        <p:nvPicPr>
          <p:cNvPr id="5" name="Picture 4" descr="C:\Users\HPM\AppData\Local\Temp\Rar$DRa5344.271\0002.jpg"/>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88980" y="4808361"/>
            <a:ext cx="2700000" cy="3600000"/>
          </a:xfrm>
          <a:prstGeom prst="roundRect">
            <a:avLst/>
          </a:prstGeom>
          <a:noFill/>
          <a:ln w="28575">
            <a:solidFill>
              <a:schemeClr val="tx1"/>
            </a:solidFill>
          </a:ln>
        </p:spPr>
      </p:pic>
      <p:pic>
        <p:nvPicPr>
          <p:cNvPr id="6" name="Picture 5" descr="C:\Users\HPM\AppData\Local\Temp\Rar$DRa5344.271\0003.jpg"/>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187836" y="4808361"/>
            <a:ext cx="2700000" cy="3600000"/>
          </a:xfrm>
          <a:prstGeom prst="roundRect">
            <a:avLst/>
          </a:prstGeom>
          <a:noFill/>
          <a:ln w="28575">
            <a:solidFill>
              <a:schemeClr val="tx1"/>
            </a:solidFill>
          </a:ln>
        </p:spPr>
      </p:pic>
      <p:sp>
        <p:nvSpPr>
          <p:cNvPr id="7" name="Title 1"/>
          <p:cNvSpPr>
            <a:spLocks noGrp="1"/>
          </p:cNvSpPr>
          <p:nvPr>
            <p:ph type="title"/>
          </p:nvPr>
        </p:nvSpPr>
        <p:spPr>
          <a:xfrm>
            <a:off x="301951" y="207342"/>
            <a:ext cx="4760785" cy="631396"/>
          </a:xfrm>
        </p:spPr>
        <p:txBody>
          <a:bodyPr>
            <a:normAutofit fontScale="90000"/>
          </a:bodyPr>
          <a:lstStyle/>
          <a:p>
            <a:r>
              <a:rPr lang="id-ID" b="1" i="1" dirty="0" smtClean="0"/>
              <a:t>LEGALITAS / LEGALITY</a:t>
            </a:r>
            <a:endParaRPr lang="id-ID" dirty="0"/>
          </a:p>
        </p:txBody>
      </p:sp>
    </p:spTree>
    <p:extLst>
      <p:ext uri="{BB962C8B-B14F-4D97-AF65-F5344CB8AC3E}">
        <p14:creationId xmlns:p14="http://schemas.microsoft.com/office/powerpoint/2010/main" xmlns="" val="42531953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HPM\AppData\Local\Temp\Rar$DRa4484.47697\0001.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42551" y="529281"/>
            <a:ext cx="2520000" cy="3240000"/>
          </a:xfrm>
          <a:prstGeom prst="roundRect">
            <a:avLst/>
          </a:prstGeom>
          <a:noFill/>
          <a:ln>
            <a:solidFill>
              <a:schemeClr val="tx1"/>
            </a:solidFill>
          </a:ln>
        </p:spPr>
      </p:pic>
      <p:pic>
        <p:nvPicPr>
          <p:cNvPr id="5" name="Picture 4" descr="C:\Users\HPM\AppData\Local\Temp\Rar$DRa4484.47697\0002.jpg"/>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582683" y="529281"/>
            <a:ext cx="2520000" cy="3240000"/>
          </a:xfrm>
          <a:prstGeom prst="roundRect">
            <a:avLst/>
          </a:prstGeom>
          <a:noFill/>
          <a:ln>
            <a:solidFill>
              <a:schemeClr val="tx1"/>
            </a:solidFill>
          </a:ln>
        </p:spPr>
      </p:pic>
      <p:pic>
        <p:nvPicPr>
          <p:cNvPr id="6" name="Picture 5" descr="C:\Users\HPM\AppData\Local\Temp\Rar$DRa4840.6812\0001.jpg"/>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014540" y="3272492"/>
            <a:ext cx="2520000" cy="3240000"/>
          </a:xfrm>
          <a:prstGeom prst="roundRect">
            <a:avLst/>
          </a:prstGeom>
          <a:noFill/>
          <a:ln>
            <a:solidFill>
              <a:schemeClr val="tx1"/>
            </a:solidFill>
          </a:ln>
        </p:spPr>
      </p:pic>
      <p:pic>
        <p:nvPicPr>
          <p:cNvPr id="7" name="Picture 6" descr="C:\Users\HPM\AppData\Local\Temp\Rar$DRa4840.6812\0002.jpg"/>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94271" y="6065108"/>
            <a:ext cx="2520000" cy="3240000"/>
          </a:xfrm>
          <a:prstGeom prst="roundRect">
            <a:avLst/>
          </a:prstGeom>
          <a:noFill/>
          <a:ln>
            <a:solidFill>
              <a:schemeClr val="tx1"/>
            </a:solidFill>
          </a:ln>
        </p:spPr>
      </p:pic>
      <p:pic>
        <p:nvPicPr>
          <p:cNvPr id="8" name="Picture 7" descr="C:\Users\HPM\AppData\Local\Temp\Rar$DRa4840.6812\0003.jpg"/>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3459892" y="6065108"/>
            <a:ext cx="2520000" cy="3240000"/>
          </a:xfrm>
          <a:prstGeom prst="roundRect">
            <a:avLst/>
          </a:prstGeom>
          <a:noFill/>
          <a:ln>
            <a:solidFill>
              <a:schemeClr val="tx1"/>
            </a:solidFill>
          </a:ln>
        </p:spPr>
      </p:pic>
    </p:spTree>
    <p:extLst>
      <p:ext uri="{BB962C8B-B14F-4D97-AF65-F5344CB8AC3E}">
        <p14:creationId xmlns:p14="http://schemas.microsoft.com/office/powerpoint/2010/main" xmlns="" val="36751483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76250" y="441146"/>
            <a:ext cx="2890453" cy="4089758"/>
          </a:xfrm>
          <a:prstGeom prst="roundRect">
            <a:avLst/>
          </a:prstGeom>
          <a:ln>
            <a:solidFill>
              <a:schemeClr val="tx1"/>
            </a:solidFill>
          </a:ln>
        </p:spPr>
      </p:pic>
      <p:pic>
        <p:nvPicPr>
          <p:cNvPr id="6" name="Picture 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714750" y="441146"/>
            <a:ext cx="2890453" cy="4089758"/>
          </a:xfrm>
          <a:prstGeom prst="roundRect">
            <a:avLst/>
          </a:prstGeom>
          <a:ln>
            <a:solidFill>
              <a:schemeClr val="tx1"/>
            </a:solidFill>
          </a:ln>
        </p:spPr>
      </p:pic>
      <p:pic>
        <p:nvPicPr>
          <p:cNvPr id="7" name="Picture 6"/>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921477" y="4686300"/>
            <a:ext cx="3092041" cy="4370217"/>
          </a:xfrm>
          <a:prstGeom prst="roundRect">
            <a:avLst/>
          </a:prstGeom>
          <a:ln>
            <a:solidFill>
              <a:schemeClr val="tx1"/>
            </a:solidFill>
          </a:ln>
        </p:spPr>
      </p:pic>
    </p:spTree>
    <p:extLst>
      <p:ext uri="{BB962C8B-B14F-4D97-AF65-F5344CB8AC3E}">
        <p14:creationId xmlns:p14="http://schemas.microsoft.com/office/powerpoint/2010/main" xmlns="" val="2778665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82389" y="575222"/>
            <a:ext cx="2891118" cy="4087885"/>
          </a:xfrm>
          <a:prstGeom prst="roundRect">
            <a:avLst/>
          </a:prstGeom>
          <a:ln>
            <a:solidFill>
              <a:schemeClr val="tx1"/>
            </a:solidFill>
          </a:ln>
        </p:spPr>
      </p:pic>
      <p:pic>
        <p:nvPicPr>
          <p:cNvPr id="5" name="Picture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576917" y="575223"/>
            <a:ext cx="2891118" cy="4087885"/>
          </a:xfrm>
          <a:prstGeom prst="roundRect">
            <a:avLst/>
          </a:prstGeom>
          <a:ln>
            <a:solidFill>
              <a:schemeClr val="tx1"/>
            </a:solidFill>
          </a:ln>
        </p:spPr>
      </p:pic>
      <p:pic>
        <p:nvPicPr>
          <p:cNvPr id="6" name="Picture 5"/>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727948" y="4924286"/>
            <a:ext cx="3173507" cy="4487168"/>
          </a:xfrm>
          <a:prstGeom prst="roundRect">
            <a:avLst/>
          </a:prstGeom>
          <a:ln>
            <a:solidFill>
              <a:schemeClr val="tx1"/>
            </a:solidFill>
          </a:ln>
        </p:spPr>
      </p:pic>
    </p:spTree>
    <p:extLst>
      <p:ext uri="{BB962C8B-B14F-4D97-AF65-F5344CB8AC3E}">
        <p14:creationId xmlns:p14="http://schemas.microsoft.com/office/powerpoint/2010/main" xmlns="" val="148117822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xmlns="" val="0"/>
              </a:ext>
            </a:extLst>
          </a:blip>
          <a:srcRect l="20361" t="12607" r="19820" b="51266"/>
          <a:stretch/>
        </p:blipFill>
        <p:spPr>
          <a:xfrm>
            <a:off x="1408670" y="963827"/>
            <a:ext cx="4102443" cy="2409567"/>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199891" y="4145239"/>
            <a:ext cx="2520000" cy="3563144"/>
          </a:xfrm>
          <a:prstGeom prst="rect">
            <a:avLst/>
          </a:prstGeom>
        </p:spPr>
      </p:pic>
    </p:spTree>
    <p:extLst>
      <p:ext uri="{BB962C8B-B14F-4D97-AF65-F5344CB8AC3E}">
        <p14:creationId xmlns:p14="http://schemas.microsoft.com/office/powerpoint/2010/main" xmlns="" val="11804802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035423" y="968189"/>
            <a:ext cx="4663853" cy="6670091"/>
          </a:xfrm>
          <a:prstGeom prst="rect">
            <a:avLst/>
          </a:prstGeom>
          <a:ln>
            <a:solidFill>
              <a:schemeClr val="tx1"/>
            </a:solidFill>
          </a:ln>
        </p:spPr>
      </p:pic>
    </p:spTree>
    <p:extLst>
      <p:ext uri="{BB962C8B-B14F-4D97-AF65-F5344CB8AC3E}">
        <p14:creationId xmlns:p14="http://schemas.microsoft.com/office/powerpoint/2010/main" xmlns="" val="13851574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546724" y="1338948"/>
            <a:ext cx="5311275" cy="470200"/>
          </a:xfrm>
          <a:prstGeom prst="rect">
            <a:avLst/>
          </a:prstGeom>
          <a:effectLst/>
        </p:spPr>
        <p:txBody>
          <a:bodyPr vert="horz" lIns="162560" tIns="81280" rIns="162560" bIns="81280" rtlCol="0" anchor="b">
            <a:noAutofit/>
          </a:bodyPr>
          <a:lstStyle>
            <a:lvl1pPr algn="ctr" defTabSz="457200" rtl="0" eaLnBrk="1" latinLnBrk="0" hangingPunct="1">
              <a:spcBef>
                <a:spcPct val="0"/>
              </a:spcBef>
              <a:buNone/>
              <a:defRPr sz="5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id-ID" sz="3600" b="1" dirty="0" smtClean="0">
                <a:solidFill>
                  <a:srgbClr val="0070C0"/>
                </a:solidFill>
              </a:rPr>
              <a:t>PENGALAMAN PEKERJAAN</a:t>
            </a:r>
            <a:endParaRPr lang="id-ID" sz="3600" dirty="0">
              <a:solidFill>
                <a:srgbClr val="0070C0"/>
              </a:solidFill>
            </a:endParaRPr>
          </a:p>
        </p:txBody>
      </p:sp>
      <p:sp>
        <p:nvSpPr>
          <p:cNvPr id="5" name="Rectangle 4"/>
          <p:cNvSpPr/>
          <p:nvPr/>
        </p:nvSpPr>
        <p:spPr>
          <a:xfrm>
            <a:off x="622997" y="2230734"/>
            <a:ext cx="4883931" cy="6370975"/>
          </a:xfrm>
          <a:prstGeom prst="rect">
            <a:avLst/>
          </a:prstGeom>
        </p:spPr>
        <p:txBody>
          <a:bodyPr wrap="square">
            <a:spAutoFit/>
          </a:bodyPr>
          <a:lstStyle/>
          <a:p>
            <a:pPr marL="387350" indent="-342900" algn="just">
              <a:buAutoNum type="arabicPeriod"/>
              <a:defRPr/>
            </a:pPr>
            <a:r>
              <a:rPr lang="en-US" sz="2400" b="1" dirty="0" err="1" smtClean="0">
                <a:latin typeface="Arial" panose="020B0604020202020204" pitchFamily="34" charset="0"/>
                <a:cs typeface="Arial" panose="020B0604020202020204" pitchFamily="34" charset="0"/>
              </a:rPr>
              <a:t>Tahun</a:t>
            </a:r>
            <a:r>
              <a:rPr lang="en-US" sz="2400" b="1" dirty="0" smtClean="0">
                <a:latin typeface="Arial" panose="020B0604020202020204" pitchFamily="34" charset="0"/>
                <a:cs typeface="Arial" panose="020B0604020202020204" pitchFamily="34" charset="0"/>
              </a:rPr>
              <a:t> 2017 </a:t>
            </a:r>
            <a:r>
              <a:rPr lang="en-US" sz="2400" b="1" dirty="0" err="1" smtClean="0">
                <a:latin typeface="Arial" panose="020B0604020202020204" pitchFamily="34" charset="0"/>
                <a:cs typeface="Arial" panose="020B0604020202020204" pitchFamily="34" charset="0"/>
              </a:rPr>
              <a:t>sampai</a:t>
            </a:r>
            <a:r>
              <a:rPr lang="en-US" sz="2400" b="1" dirty="0" smtClean="0">
                <a:latin typeface="Arial" panose="020B0604020202020204" pitchFamily="34" charset="0"/>
                <a:cs typeface="Arial" panose="020B0604020202020204" pitchFamily="34" charset="0"/>
              </a:rPr>
              <a:t> </a:t>
            </a:r>
            <a:r>
              <a:rPr lang="en-US" sz="2400" b="1" dirty="0" err="1" smtClean="0">
                <a:latin typeface="Arial" panose="020B0604020202020204" pitchFamily="34" charset="0"/>
                <a:cs typeface="Arial" panose="020B0604020202020204" pitchFamily="34" charset="0"/>
              </a:rPr>
              <a:t>dengan</a:t>
            </a:r>
            <a:r>
              <a:rPr lang="en-US" sz="2400" b="1" dirty="0" smtClean="0">
                <a:latin typeface="Arial" panose="020B0604020202020204" pitchFamily="34" charset="0"/>
                <a:cs typeface="Arial" panose="020B0604020202020204" pitchFamily="34" charset="0"/>
              </a:rPr>
              <a:t> 2021 </a:t>
            </a:r>
            <a:r>
              <a:rPr lang="en-US" sz="2400" b="1" dirty="0" err="1" smtClean="0">
                <a:latin typeface="Arial" panose="020B0604020202020204" pitchFamily="34" charset="0"/>
                <a:cs typeface="Arial" panose="020B0604020202020204" pitchFamily="34" charset="0"/>
              </a:rPr>
              <a:t>ditunjuk</a:t>
            </a:r>
            <a:r>
              <a:rPr lang="en-US" sz="2400" b="1" dirty="0" smtClean="0">
                <a:latin typeface="Arial" panose="020B0604020202020204" pitchFamily="34" charset="0"/>
                <a:cs typeface="Arial" panose="020B0604020202020204" pitchFamily="34" charset="0"/>
              </a:rPr>
              <a:t> </a:t>
            </a:r>
            <a:r>
              <a:rPr lang="en-US" sz="2400" b="1" dirty="0" err="1" smtClean="0">
                <a:latin typeface="Arial" panose="020B0604020202020204" pitchFamily="34" charset="0"/>
                <a:cs typeface="Arial" panose="020B0604020202020204" pitchFamily="34" charset="0"/>
              </a:rPr>
              <a:t>oleh</a:t>
            </a:r>
            <a:r>
              <a:rPr lang="en-US" sz="2400" b="1" dirty="0" smtClean="0">
                <a:latin typeface="Arial" panose="020B0604020202020204" pitchFamily="34" charset="0"/>
                <a:cs typeface="Arial" panose="020B0604020202020204" pitchFamily="34" charset="0"/>
              </a:rPr>
              <a:t> Schneider Electric IT Indonesia </a:t>
            </a:r>
            <a:r>
              <a:rPr lang="en-US" sz="2400" b="1" dirty="0" err="1" smtClean="0">
                <a:latin typeface="Arial" panose="020B0604020202020204" pitchFamily="34" charset="0"/>
                <a:cs typeface="Arial" panose="020B0604020202020204" pitchFamily="34" charset="0"/>
              </a:rPr>
              <a:t>sebagai</a:t>
            </a:r>
            <a:r>
              <a:rPr lang="en-US" sz="2400" b="1" dirty="0" smtClean="0">
                <a:latin typeface="Arial" panose="020B0604020202020204" pitchFamily="34" charset="0"/>
                <a:cs typeface="Arial" panose="020B0604020202020204" pitchFamily="34" charset="0"/>
              </a:rPr>
              <a:t> Partner Secure Power </a:t>
            </a:r>
            <a:r>
              <a:rPr lang="en-US" sz="2400" b="1" dirty="0" err="1" smtClean="0">
                <a:latin typeface="Arial" panose="020B0604020202020204" pitchFamily="34" charset="0"/>
                <a:cs typeface="Arial" panose="020B0604020202020204" pitchFamily="34" charset="0"/>
              </a:rPr>
              <a:t>untuk</a:t>
            </a:r>
            <a:r>
              <a:rPr lang="en-US" sz="2400" b="1" dirty="0" smtClean="0">
                <a:latin typeface="Arial" panose="020B0604020202020204" pitchFamily="34" charset="0"/>
                <a:cs typeface="Arial" panose="020B0604020202020204" pitchFamily="34" charset="0"/>
              </a:rPr>
              <a:t> Segment </a:t>
            </a:r>
            <a:r>
              <a:rPr lang="en-US" sz="2400" b="1" dirty="0" err="1" smtClean="0">
                <a:latin typeface="Arial" panose="020B0604020202020204" pitchFamily="34" charset="0"/>
                <a:cs typeface="Arial" panose="020B0604020202020204" pitchFamily="34" charset="0"/>
              </a:rPr>
              <a:t>Healtcare</a:t>
            </a:r>
            <a:endParaRPr lang="en-US" sz="2400" b="1" dirty="0" smtClean="0">
              <a:latin typeface="Arial" panose="020B0604020202020204" pitchFamily="34" charset="0"/>
              <a:cs typeface="Arial" panose="020B0604020202020204" pitchFamily="34" charset="0"/>
            </a:endParaRPr>
          </a:p>
          <a:p>
            <a:pPr marL="387350" indent="-342900" algn="just">
              <a:buAutoNum type="arabicPeriod"/>
              <a:defRPr/>
            </a:pPr>
            <a:endParaRPr lang="en-US" sz="2400" b="1" dirty="0" smtClean="0">
              <a:latin typeface="Arial" panose="020B0604020202020204" pitchFamily="34" charset="0"/>
              <a:cs typeface="Arial" panose="020B0604020202020204" pitchFamily="34" charset="0"/>
            </a:endParaRPr>
          </a:p>
          <a:p>
            <a:pPr marL="387350" indent="-342900" algn="just">
              <a:buAutoNum type="arabicPeriod"/>
              <a:defRPr/>
            </a:pPr>
            <a:r>
              <a:rPr lang="en-US" sz="2400" b="1" dirty="0" err="1" smtClean="0">
                <a:latin typeface="Arial" panose="020B0604020202020204" pitchFamily="34" charset="0"/>
                <a:cs typeface="Arial" panose="020B0604020202020204" pitchFamily="34" charset="0"/>
              </a:rPr>
              <a:t>Pada</a:t>
            </a:r>
            <a:r>
              <a:rPr lang="en-US" sz="2400" b="1" dirty="0" smtClean="0">
                <a:latin typeface="Arial" panose="020B0604020202020204" pitchFamily="34" charset="0"/>
                <a:cs typeface="Arial" panose="020B0604020202020204" pitchFamily="34" charset="0"/>
              </a:rPr>
              <a:t> </a:t>
            </a:r>
            <a:r>
              <a:rPr lang="en-US" sz="2400" b="1" dirty="0" err="1" smtClean="0">
                <a:latin typeface="Arial" panose="020B0604020202020204" pitchFamily="34" charset="0"/>
                <a:cs typeface="Arial" panose="020B0604020202020204" pitchFamily="34" charset="0"/>
              </a:rPr>
              <a:t>Januari</a:t>
            </a:r>
            <a:r>
              <a:rPr lang="en-US" sz="2400" b="1" dirty="0" smtClean="0">
                <a:latin typeface="Arial" panose="020B0604020202020204" pitchFamily="34" charset="0"/>
                <a:cs typeface="Arial" panose="020B0604020202020204" pitchFamily="34" charset="0"/>
              </a:rPr>
              <a:t> </a:t>
            </a:r>
            <a:r>
              <a:rPr lang="en-US" sz="2400" b="1" dirty="0" err="1" smtClean="0">
                <a:latin typeface="Arial" panose="020B0604020202020204" pitchFamily="34" charset="0"/>
                <a:cs typeface="Arial" panose="020B0604020202020204" pitchFamily="34" charset="0"/>
              </a:rPr>
              <a:t>Tahun</a:t>
            </a:r>
            <a:r>
              <a:rPr lang="en-US" sz="2400" b="1" dirty="0" smtClean="0">
                <a:latin typeface="Arial" panose="020B0604020202020204" pitchFamily="34" charset="0"/>
                <a:cs typeface="Arial" panose="020B0604020202020204" pitchFamily="34" charset="0"/>
              </a:rPr>
              <a:t> 2022 kami </a:t>
            </a:r>
            <a:r>
              <a:rPr lang="en-US" sz="2400" b="1" dirty="0" err="1" smtClean="0">
                <a:latin typeface="Arial" panose="020B0604020202020204" pitchFamily="34" charset="0"/>
                <a:cs typeface="Arial" panose="020B0604020202020204" pitchFamily="34" charset="0"/>
              </a:rPr>
              <a:t>ditunjuk</a:t>
            </a:r>
            <a:r>
              <a:rPr lang="en-US" sz="2400" b="1" dirty="0" smtClean="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oleh</a:t>
            </a:r>
            <a:r>
              <a:rPr lang="en-US" sz="2400" b="1" dirty="0">
                <a:latin typeface="Arial" panose="020B0604020202020204" pitchFamily="34" charset="0"/>
                <a:cs typeface="Arial" panose="020B0604020202020204" pitchFamily="34" charset="0"/>
              </a:rPr>
              <a:t> Schneider Electric IT Indonesia </a:t>
            </a:r>
            <a:r>
              <a:rPr lang="en-US" sz="2400" b="1" dirty="0" err="1">
                <a:latin typeface="Arial" panose="020B0604020202020204" pitchFamily="34" charset="0"/>
                <a:cs typeface="Arial" panose="020B0604020202020204" pitchFamily="34" charset="0"/>
              </a:rPr>
              <a:t>sebagai</a:t>
            </a:r>
            <a:r>
              <a:rPr lang="en-US" sz="2400" b="1" dirty="0">
                <a:latin typeface="Arial" panose="020B0604020202020204" pitchFamily="34" charset="0"/>
                <a:cs typeface="Arial" panose="020B0604020202020204" pitchFamily="34" charset="0"/>
              </a:rPr>
              <a:t> </a:t>
            </a:r>
            <a:r>
              <a:rPr lang="en-US" sz="2400" b="1" dirty="0" smtClean="0">
                <a:latin typeface="Arial" panose="020B0604020202020204" pitchFamily="34" charset="0"/>
                <a:cs typeface="Arial" panose="020B0604020202020204" pitchFamily="34" charset="0"/>
              </a:rPr>
              <a:t>Authorized Distributor UPS APC Schneider </a:t>
            </a:r>
          </a:p>
          <a:p>
            <a:pPr marL="387350" indent="-342900" algn="just">
              <a:buAutoNum type="arabicPeriod"/>
              <a:defRPr/>
            </a:pPr>
            <a:endParaRPr lang="en-US" sz="2400" b="1" dirty="0" smtClean="0">
              <a:latin typeface="Arial" panose="020B0604020202020204" pitchFamily="34" charset="0"/>
              <a:cs typeface="Arial" panose="020B0604020202020204" pitchFamily="34" charset="0"/>
            </a:endParaRPr>
          </a:p>
          <a:p>
            <a:pPr marL="387350" indent="-342900" algn="just">
              <a:buAutoNum type="arabicPeriod"/>
              <a:defRPr/>
            </a:pPr>
            <a:r>
              <a:rPr lang="en-US" sz="2400" b="1" dirty="0" err="1" smtClean="0">
                <a:latin typeface="Arial" panose="020B0604020202020204" pitchFamily="34" charset="0"/>
                <a:cs typeface="Arial" panose="020B0604020202020204" pitchFamily="34" charset="0"/>
              </a:rPr>
              <a:t>Pada</a:t>
            </a:r>
            <a:r>
              <a:rPr lang="en-US" sz="2400" b="1" dirty="0" smtClean="0">
                <a:latin typeface="Arial" panose="020B0604020202020204" pitchFamily="34" charset="0"/>
                <a:cs typeface="Arial" panose="020B0604020202020204" pitchFamily="34" charset="0"/>
              </a:rPr>
              <a:t> </a:t>
            </a:r>
            <a:r>
              <a:rPr lang="en-US" sz="2400" b="1" dirty="0" err="1" smtClean="0">
                <a:latin typeface="Arial" panose="020B0604020202020204" pitchFamily="34" charset="0"/>
                <a:cs typeface="Arial" panose="020B0604020202020204" pitchFamily="34" charset="0"/>
              </a:rPr>
              <a:t>Tahun</a:t>
            </a:r>
            <a:r>
              <a:rPr lang="en-US" sz="2400" b="1" dirty="0" smtClean="0">
                <a:latin typeface="Arial" panose="020B0604020202020204" pitchFamily="34" charset="0"/>
                <a:cs typeface="Arial" panose="020B0604020202020204" pitchFamily="34" charset="0"/>
              </a:rPr>
              <a:t> 2021 </a:t>
            </a:r>
            <a:r>
              <a:rPr lang="en-US" sz="2400" b="1" dirty="0" err="1" smtClean="0">
                <a:latin typeface="Arial" panose="020B0604020202020204" pitchFamily="34" charset="0"/>
                <a:cs typeface="Arial" panose="020B0604020202020204" pitchFamily="34" charset="0"/>
              </a:rPr>
              <a:t>sampai</a:t>
            </a:r>
            <a:r>
              <a:rPr lang="en-US" sz="2400" b="1" dirty="0" smtClean="0">
                <a:latin typeface="Arial" panose="020B0604020202020204" pitchFamily="34" charset="0"/>
                <a:cs typeface="Arial" panose="020B0604020202020204" pitchFamily="34" charset="0"/>
              </a:rPr>
              <a:t> </a:t>
            </a:r>
            <a:r>
              <a:rPr lang="en-US" sz="2400" b="1" dirty="0" err="1" smtClean="0">
                <a:latin typeface="Arial" panose="020B0604020202020204" pitchFamily="34" charset="0"/>
                <a:cs typeface="Arial" panose="020B0604020202020204" pitchFamily="34" charset="0"/>
              </a:rPr>
              <a:t>dengan</a:t>
            </a:r>
            <a:r>
              <a:rPr lang="en-US" sz="2400" b="1" dirty="0" smtClean="0">
                <a:latin typeface="Arial" panose="020B0604020202020204" pitchFamily="34" charset="0"/>
                <a:cs typeface="Arial" panose="020B0604020202020204" pitchFamily="34" charset="0"/>
              </a:rPr>
              <a:t> </a:t>
            </a:r>
            <a:r>
              <a:rPr lang="en-US" sz="2400" b="1" dirty="0" err="1" smtClean="0">
                <a:latin typeface="Arial" panose="020B0604020202020204" pitchFamily="34" charset="0"/>
                <a:cs typeface="Arial" panose="020B0604020202020204" pitchFamily="34" charset="0"/>
              </a:rPr>
              <a:t>sekarang</a:t>
            </a:r>
            <a:r>
              <a:rPr lang="en-US" sz="2400" b="1" dirty="0" smtClean="0">
                <a:latin typeface="Arial" panose="020B0604020202020204" pitchFamily="34" charset="0"/>
                <a:cs typeface="Arial" panose="020B0604020202020204" pitchFamily="34" charset="0"/>
              </a:rPr>
              <a:t> kami </a:t>
            </a:r>
            <a:r>
              <a:rPr lang="en-US" sz="2400" b="1" dirty="0" err="1" smtClean="0">
                <a:latin typeface="Arial" panose="020B0604020202020204" pitchFamily="34" charset="0"/>
                <a:cs typeface="Arial" panose="020B0604020202020204" pitchFamily="34" charset="0"/>
              </a:rPr>
              <a:t>ditunjuk</a:t>
            </a:r>
            <a:r>
              <a:rPr lang="en-US" sz="2400" b="1" dirty="0" smtClean="0">
                <a:latin typeface="Arial" panose="020B0604020202020204" pitchFamily="34" charset="0"/>
                <a:cs typeface="Arial" panose="020B0604020202020204" pitchFamily="34" charset="0"/>
              </a:rPr>
              <a:t> </a:t>
            </a:r>
            <a:r>
              <a:rPr lang="en-US" sz="2400" b="1" dirty="0" err="1" smtClean="0">
                <a:latin typeface="Arial" panose="020B0604020202020204" pitchFamily="34" charset="0"/>
                <a:cs typeface="Arial" panose="020B0604020202020204" pitchFamily="34" charset="0"/>
              </a:rPr>
              <a:t>sebagai</a:t>
            </a:r>
            <a:r>
              <a:rPr lang="en-US" sz="2400" b="1" dirty="0" smtClean="0">
                <a:latin typeface="Arial" panose="020B0604020202020204" pitchFamily="34" charset="0"/>
                <a:cs typeface="Arial" panose="020B0604020202020204" pitchFamily="34" charset="0"/>
              </a:rPr>
              <a:t> </a:t>
            </a:r>
            <a:r>
              <a:rPr lang="en-US" sz="2400" b="1" dirty="0" err="1" smtClean="0">
                <a:latin typeface="Arial" panose="020B0604020202020204" pitchFamily="34" charset="0"/>
                <a:cs typeface="Arial" panose="020B0604020202020204" pitchFamily="34" charset="0"/>
              </a:rPr>
              <a:t>Patner</a:t>
            </a:r>
            <a:r>
              <a:rPr lang="en-US" sz="2400" b="1" dirty="0" smtClean="0">
                <a:latin typeface="Arial" panose="020B0604020202020204" pitchFamily="34" charset="0"/>
                <a:cs typeface="Arial" panose="020B0604020202020204" pitchFamily="34" charset="0"/>
              </a:rPr>
              <a:t> GE Indonesia </a:t>
            </a:r>
            <a:r>
              <a:rPr lang="en-US" sz="2400" b="1" dirty="0" err="1" smtClean="0">
                <a:latin typeface="Arial" panose="020B0604020202020204" pitchFamily="34" charset="0"/>
                <a:cs typeface="Arial" panose="020B0604020202020204" pitchFamily="34" charset="0"/>
              </a:rPr>
              <a:t>untuk</a:t>
            </a:r>
            <a:r>
              <a:rPr lang="en-US" sz="2400" b="1" dirty="0" smtClean="0">
                <a:latin typeface="Arial" panose="020B0604020202020204" pitchFamily="34" charset="0"/>
                <a:cs typeface="Arial" panose="020B0604020202020204" pitchFamily="34" charset="0"/>
              </a:rPr>
              <a:t> Preparation Room </a:t>
            </a:r>
            <a:r>
              <a:rPr lang="en-US" sz="2400" b="1" dirty="0" err="1" smtClean="0">
                <a:latin typeface="Arial" panose="020B0604020202020204" pitchFamily="34" charset="0"/>
                <a:cs typeface="Arial" panose="020B0604020202020204" pitchFamily="34" charset="0"/>
              </a:rPr>
              <a:t>Produk</a:t>
            </a:r>
            <a:r>
              <a:rPr lang="en-US" sz="2400" b="1" dirty="0" smtClean="0">
                <a:latin typeface="Arial" panose="020B0604020202020204" pitchFamily="34" charset="0"/>
                <a:cs typeface="Arial" panose="020B0604020202020204" pitchFamily="34" charset="0"/>
              </a:rPr>
              <a:t> GE Indonesia</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34113487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5014" y="259130"/>
            <a:ext cx="6172200" cy="753154"/>
          </a:xfrm>
        </p:spPr>
        <p:txBody>
          <a:bodyPr>
            <a:normAutofit/>
          </a:bodyPr>
          <a:lstStyle/>
          <a:p>
            <a:r>
              <a:rPr lang="en-US" sz="4000" dirty="0" smtClean="0"/>
              <a:t>PENGALAMAN PEKERJAAN </a:t>
            </a:r>
            <a:endParaRPr lang="en-US" sz="4000" dirty="0"/>
          </a:p>
        </p:txBody>
      </p:sp>
      <p:sp>
        <p:nvSpPr>
          <p:cNvPr id="4" name="Rectangle 3"/>
          <p:cNvSpPr/>
          <p:nvPr/>
        </p:nvSpPr>
        <p:spPr>
          <a:xfrm>
            <a:off x="275894" y="1185949"/>
            <a:ext cx="6290439" cy="8217634"/>
          </a:xfrm>
          <a:prstGeom prst="rect">
            <a:avLst/>
          </a:prstGeom>
        </p:spPr>
        <p:txBody>
          <a:bodyPr wrap="square">
            <a:spAutoFit/>
          </a:bodyPr>
          <a:lstStyle/>
          <a:p>
            <a:pPr marL="45720">
              <a:defRPr/>
            </a:pPr>
            <a:r>
              <a:rPr lang="id-ID" sz="1600" b="1" u="sng" dirty="0" smtClean="0">
                <a:latin typeface="Arial" panose="020B0604020202020204" pitchFamily="34" charset="0"/>
                <a:cs typeface="Arial" panose="020B0604020202020204" pitchFamily="34" charset="0"/>
              </a:rPr>
              <a:t>KONSTRUKSI GEDUNG KESEHATAN</a:t>
            </a:r>
            <a:endParaRPr lang="en-US" sz="1600" b="1" u="sng" dirty="0" smtClean="0">
              <a:latin typeface="Arial" panose="020B0604020202020204" pitchFamily="34" charset="0"/>
              <a:cs typeface="Arial" panose="020B0604020202020204" pitchFamily="34" charset="0"/>
            </a:endParaRPr>
          </a:p>
          <a:p>
            <a:pPr marL="45720">
              <a:defRPr/>
            </a:pPr>
            <a:endParaRPr lang="id-ID" sz="1600" b="1" u="sng" dirty="0" smtClean="0">
              <a:latin typeface="Arial" panose="020B0604020202020204" pitchFamily="34" charset="0"/>
              <a:cs typeface="Arial" panose="020B0604020202020204" pitchFamily="34" charset="0"/>
            </a:endParaRPr>
          </a:p>
          <a:p>
            <a:pPr marL="361950" indent="-285750">
              <a:buFont typeface="Arial" panose="020B0604020202020204" pitchFamily="34" charset="0"/>
              <a:buChar char="•"/>
              <a:defRPr/>
            </a:pPr>
            <a:r>
              <a:rPr lang="en-US" sz="1600" dirty="0" err="1" smtClean="0">
                <a:latin typeface="Arial" panose="020B0604020202020204" pitchFamily="34" charset="0"/>
                <a:cs typeface="Arial" panose="020B0604020202020204" pitchFamily="34" charset="0"/>
              </a:rPr>
              <a:t>Renovasi</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Ruang</a:t>
            </a:r>
            <a:r>
              <a:rPr lang="en-US" sz="1600" dirty="0" smtClean="0">
                <a:latin typeface="Arial" panose="020B0604020202020204" pitchFamily="34" charset="0"/>
                <a:cs typeface="Arial" panose="020B0604020202020204" pitchFamily="34" charset="0"/>
              </a:rPr>
              <a:t> MRI RS Premier </a:t>
            </a:r>
            <a:r>
              <a:rPr lang="en-US" sz="1600" dirty="0" err="1" smtClean="0">
                <a:latin typeface="Arial" panose="020B0604020202020204" pitchFamily="34" charset="0"/>
                <a:cs typeface="Arial" panose="020B0604020202020204" pitchFamily="34" charset="0"/>
              </a:rPr>
              <a:t>Bintaro</a:t>
            </a:r>
            <a:endParaRPr lang="en-US" sz="1600" dirty="0" smtClean="0">
              <a:latin typeface="Arial" panose="020B0604020202020204" pitchFamily="34" charset="0"/>
              <a:cs typeface="Arial" panose="020B0604020202020204" pitchFamily="34" charset="0"/>
            </a:endParaRPr>
          </a:p>
          <a:p>
            <a:pPr marL="361950" indent="-285750">
              <a:buFont typeface="Arial" panose="020B0604020202020204" pitchFamily="34" charset="0"/>
              <a:buChar char="•"/>
              <a:defRPr/>
            </a:pPr>
            <a:r>
              <a:rPr lang="en-US" sz="1600" dirty="0" err="1" smtClean="0">
                <a:latin typeface="Arial" panose="020B0604020202020204" pitchFamily="34" charset="0"/>
                <a:cs typeface="Arial" panose="020B0604020202020204" pitchFamily="34" charset="0"/>
              </a:rPr>
              <a:t>Renovasi</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Ruang</a:t>
            </a:r>
            <a:r>
              <a:rPr lang="en-US" sz="1600" dirty="0" smtClean="0">
                <a:latin typeface="Arial" panose="020B0604020202020204" pitchFamily="34" charset="0"/>
                <a:cs typeface="Arial" panose="020B0604020202020204" pitchFamily="34" charset="0"/>
              </a:rPr>
              <a:t> X Ray </a:t>
            </a:r>
            <a:r>
              <a:rPr lang="en-US" sz="1600" dirty="0" err="1" smtClean="0">
                <a:latin typeface="Arial" panose="020B0604020202020204" pitchFamily="34" charset="0"/>
                <a:cs typeface="Arial" panose="020B0604020202020204" pitchFamily="34" charset="0"/>
              </a:rPr>
              <a:t>Radiologi</a:t>
            </a:r>
            <a:r>
              <a:rPr lang="en-US" sz="1600" dirty="0" smtClean="0">
                <a:latin typeface="Arial" panose="020B0604020202020204" pitchFamily="34" charset="0"/>
                <a:cs typeface="Arial" panose="020B0604020202020204" pitchFamily="34" charset="0"/>
              </a:rPr>
              <a:t> RS </a:t>
            </a:r>
            <a:r>
              <a:rPr lang="en-US" sz="1600" dirty="0" err="1" smtClean="0">
                <a:latin typeface="Arial" panose="020B0604020202020204" pitchFamily="34" charset="0"/>
                <a:cs typeface="Arial" panose="020B0604020202020204" pitchFamily="34" charset="0"/>
              </a:rPr>
              <a:t>Borromeus</a:t>
            </a:r>
            <a:r>
              <a:rPr lang="en-US" sz="1600" dirty="0" smtClean="0">
                <a:latin typeface="Arial" panose="020B0604020202020204" pitchFamily="34" charset="0"/>
                <a:cs typeface="Arial" panose="020B0604020202020204" pitchFamily="34" charset="0"/>
              </a:rPr>
              <a:t> Bandung</a:t>
            </a:r>
          </a:p>
          <a:p>
            <a:pPr marL="361950" indent="-285750">
              <a:buFont typeface="Arial" panose="020B0604020202020204" pitchFamily="34" charset="0"/>
              <a:buChar char="•"/>
              <a:defRPr/>
            </a:pPr>
            <a:r>
              <a:rPr lang="id-ID" sz="1600" dirty="0" smtClean="0">
                <a:latin typeface="Arial" panose="020B0604020202020204" pitchFamily="34" charset="0"/>
                <a:cs typeface="Arial" panose="020B0604020202020204" pitchFamily="34" charset="0"/>
              </a:rPr>
              <a:t>Renovasi Ruang CT Scan RS Borromeus Bandung</a:t>
            </a:r>
          </a:p>
          <a:p>
            <a:pPr marL="361950" indent="-285750">
              <a:buFont typeface="Arial" panose="020B0604020202020204" pitchFamily="34" charset="0"/>
              <a:buChar char="•"/>
              <a:defRPr/>
            </a:pPr>
            <a:r>
              <a:rPr lang="id-ID" sz="1600" dirty="0" smtClean="0">
                <a:latin typeface="Arial" panose="020B0604020202020204" pitchFamily="34" charset="0"/>
                <a:cs typeface="Arial" panose="020B0604020202020204" pitchFamily="34" charset="0"/>
              </a:rPr>
              <a:t>Pembangunan Ruang MRI RSUD dr. Soekardjo Tasikmalaya</a:t>
            </a:r>
          </a:p>
          <a:p>
            <a:pPr marL="361950" indent="-285750">
              <a:buFont typeface="Arial" panose="020B0604020202020204" pitchFamily="34" charset="0"/>
              <a:buChar char="•"/>
              <a:defRPr/>
            </a:pPr>
            <a:r>
              <a:rPr lang="id-ID" sz="1600" dirty="0" smtClean="0">
                <a:latin typeface="Arial" panose="020B0604020202020204" pitchFamily="34" charset="0"/>
                <a:cs typeface="Arial" panose="020B0604020202020204" pitchFamily="34" charset="0"/>
              </a:rPr>
              <a:t>Pembangunan Ruang MRI RSUP dr. Soeradji Tirtonegoro Klaten</a:t>
            </a:r>
          </a:p>
          <a:p>
            <a:pPr marL="361950" indent="-285750">
              <a:buFont typeface="Arial" panose="020B0604020202020204" pitchFamily="34" charset="0"/>
              <a:buChar char="•"/>
              <a:defRPr/>
            </a:pPr>
            <a:r>
              <a:rPr lang="id-ID" sz="1600" dirty="0" smtClean="0">
                <a:latin typeface="Arial" panose="020B0604020202020204" pitchFamily="34" charset="0"/>
                <a:cs typeface="Arial" panose="020B0604020202020204" pitchFamily="34" charset="0"/>
              </a:rPr>
              <a:t>Anti Radiasi Ruang CT Scan RSI Sultan Agung Semarang </a:t>
            </a:r>
          </a:p>
          <a:p>
            <a:pPr marL="361950" indent="-285750">
              <a:buFont typeface="Arial" panose="020B0604020202020204" pitchFamily="34" charset="0"/>
              <a:buChar char="•"/>
              <a:defRPr/>
            </a:pPr>
            <a:r>
              <a:rPr lang="id-ID" sz="1600" dirty="0" smtClean="0">
                <a:latin typeface="Arial" panose="020B0604020202020204" pitchFamily="34" charset="0"/>
                <a:cs typeface="Arial" panose="020B0604020202020204" pitchFamily="34" charset="0"/>
              </a:rPr>
              <a:t>Anti Radiasi Ruang Kamera Gamma RSUP. Dr. Karyadi Semarang</a:t>
            </a:r>
          </a:p>
          <a:p>
            <a:pPr marL="361950" indent="-285750">
              <a:buFont typeface="Arial" panose="020B0604020202020204" pitchFamily="34" charset="0"/>
              <a:buChar char="•"/>
              <a:defRPr/>
            </a:pPr>
            <a:r>
              <a:rPr lang="id-ID" sz="1600" dirty="0" smtClean="0">
                <a:latin typeface="Arial" panose="020B0604020202020204" pitchFamily="34" charset="0"/>
                <a:cs typeface="Arial" panose="020B0604020202020204" pitchFamily="34" charset="0"/>
              </a:rPr>
              <a:t>Anti Radiasi CT Scan RS. Sari Asih Banten </a:t>
            </a:r>
          </a:p>
          <a:p>
            <a:pPr marL="361950" indent="-285750">
              <a:buFont typeface="Arial" panose="020B0604020202020204" pitchFamily="34" charset="0"/>
              <a:buChar char="•"/>
              <a:defRPr/>
            </a:pPr>
            <a:r>
              <a:rPr lang="id-ID" sz="1600" dirty="0" smtClean="0">
                <a:latin typeface="Arial" panose="020B0604020202020204" pitchFamily="34" charset="0"/>
                <a:cs typeface="Arial" panose="020B0604020202020204" pitchFamily="34" charset="0"/>
              </a:rPr>
              <a:t>Anti Radiasi Panoramic RSUD Majalengka </a:t>
            </a:r>
          </a:p>
          <a:p>
            <a:pPr marL="361950" indent="-285750">
              <a:buFont typeface="Arial" panose="020B0604020202020204" pitchFamily="34" charset="0"/>
              <a:buChar char="•"/>
              <a:defRPr/>
            </a:pPr>
            <a:r>
              <a:rPr lang="id-ID" sz="1600" dirty="0" smtClean="0">
                <a:latin typeface="Arial" panose="020B0604020202020204" pitchFamily="34" charset="0"/>
                <a:cs typeface="Arial" panose="020B0604020202020204" pitchFamily="34" charset="0"/>
              </a:rPr>
              <a:t>Anti Radiasi Ruang Chatlab RS.Elisabet Semarang </a:t>
            </a:r>
          </a:p>
          <a:p>
            <a:pPr marL="361950" indent="-285750">
              <a:buFont typeface="Arial" panose="020B0604020202020204" pitchFamily="34" charset="0"/>
              <a:buChar char="•"/>
              <a:defRPr/>
            </a:pPr>
            <a:r>
              <a:rPr lang="id-ID" sz="1600" dirty="0" smtClean="0">
                <a:latin typeface="Arial" panose="020B0604020202020204" pitchFamily="34" charset="0"/>
                <a:cs typeface="Arial" panose="020B0604020202020204" pitchFamily="34" charset="0"/>
              </a:rPr>
              <a:t>Anti Radiasi OK RSUD Cideres </a:t>
            </a:r>
          </a:p>
          <a:p>
            <a:pPr marL="361950" indent="-285750">
              <a:buFont typeface="Arial" panose="020B0604020202020204" pitchFamily="34" charset="0"/>
              <a:buChar char="•"/>
              <a:defRPr/>
            </a:pPr>
            <a:r>
              <a:rPr lang="id-ID" sz="1600" dirty="0" smtClean="0">
                <a:latin typeface="Arial" panose="020B0604020202020204" pitchFamily="34" charset="0"/>
                <a:cs typeface="Arial" panose="020B0604020202020204" pitchFamily="34" charset="0"/>
              </a:rPr>
              <a:t>Anti Radiasi Ruang X Ray DR dan CT Scan Walled </a:t>
            </a:r>
          </a:p>
          <a:p>
            <a:pPr marL="361950" indent="-285750">
              <a:buFont typeface="Arial" panose="020B0604020202020204" pitchFamily="34" charset="0"/>
              <a:buChar char="•"/>
              <a:defRPr/>
            </a:pPr>
            <a:r>
              <a:rPr lang="id-ID" sz="1600" dirty="0" smtClean="0">
                <a:latin typeface="Arial" panose="020B0604020202020204" pitchFamily="34" charset="0"/>
                <a:cs typeface="Arial" panose="020B0604020202020204" pitchFamily="34" charset="0"/>
              </a:rPr>
              <a:t>Anti Radiasi Ruang X Ray DR IGD RSUD SMC </a:t>
            </a:r>
          </a:p>
          <a:p>
            <a:pPr marL="361950" indent="-285750">
              <a:buFont typeface="Arial" panose="020B0604020202020204" pitchFamily="34" charset="0"/>
              <a:buChar char="•"/>
              <a:defRPr/>
            </a:pPr>
            <a:r>
              <a:rPr lang="id-ID" sz="1600" dirty="0" smtClean="0">
                <a:latin typeface="Arial" panose="020B0604020202020204" pitchFamily="34" charset="0"/>
                <a:cs typeface="Arial" panose="020B0604020202020204" pitchFamily="34" charset="0"/>
              </a:rPr>
              <a:t>Anti Radiasi RSUD dr. Suekarjo ruang Chatlab dan CT Scan </a:t>
            </a:r>
          </a:p>
          <a:p>
            <a:pPr marL="361950" indent="-285750">
              <a:buFont typeface="Arial" panose="020B0604020202020204" pitchFamily="34" charset="0"/>
              <a:buChar char="•"/>
              <a:defRPr/>
            </a:pPr>
            <a:r>
              <a:rPr lang="id-ID" sz="1600" dirty="0" smtClean="0">
                <a:latin typeface="Arial" panose="020B0604020202020204" pitchFamily="34" charset="0"/>
                <a:cs typeface="Arial" panose="020B0604020202020204" pitchFamily="34" charset="0"/>
              </a:rPr>
              <a:t>Anti Radiasi Ruang X-Ray DR, Chatlab dan CT-Scan RSUD Banjar</a:t>
            </a:r>
          </a:p>
          <a:p>
            <a:pPr marL="361950" indent="-285750">
              <a:buFont typeface="Arial" panose="020B0604020202020204" pitchFamily="34" charset="0"/>
              <a:buChar char="•"/>
              <a:defRPr/>
            </a:pPr>
            <a:r>
              <a:rPr lang="id-ID" sz="1600" dirty="0" smtClean="0">
                <a:latin typeface="Arial" panose="020B0604020202020204" pitchFamily="34" charset="0"/>
                <a:cs typeface="Arial" panose="020B0604020202020204" pitchFamily="34" charset="0"/>
              </a:rPr>
              <a:t>Anti Radiasi </a:t>
            </a:r>
            <a:r>
              <a:rPr lang="en-US" sz="1600" dirty="0" err="1" smtClean="0">
                <a:latin typeface="Arial" panose="020B0604020202020204" pitchFamily="34" charset="0"/>
                <a:cs typeface="Arial" panose="020B0604020202020204" pitchFamily="34" charset="0"/>
              </a:rPr>
              <a:t>Ruangan</a:t>
            </a:r>
            <a:r>
              <a:rPr lang="en-US" sz="1600" dirty="0" smtClean="0">
                <a:latin typeface="Arial" panose="020B0604020202020204" pitchFamily="34" charset="0"/>
                <a:cs typeface="Arial" panose="020B0604020202020204" pitchFamily="34" charset="0"/>
              </a:rPr>
              <a:t> DR </a:t>
            </a:r>
            <a:r>
              <a:rPr lang="id-ID" sz="1600" dirty="0" smtClean="0">
                <a:latin typeface="Arial" panose="020B0604020202020204" pitchFamily="34" charset="0"/>
                <a:cs typeface="Arial" panose="020B0604020202020204" pitchFamily="34" charset="0"/>
              </a:rPr>
              <a:t>RSUD Arjawinangun Cirebon</a:t>
            </a:r>
          </a:p>
          <a:p>
            <a:pPr marL="361950" indent="-285750">
              <a:buFont typeface="Arial" panose="020B0604020202020204" pitchFamily="34" charset="0"/>
              <a:buChar char="•"/>
              <a:defRPr/>
            </a:pPr>
            <a:r>
              <a:rPr lang="id-ID" sz="1600" dirty="0" smtClean="0">
                <a:latin typeface="Arial" panose="020B0604020202020204" pitchFamily="34" charset="0"/>
                <a:cs typeface="Arial" panose="020B0604020202020204" pitchFamily="34" charset="0"/>
              </a:rPr>
              <a:t>Anti Radiasi </a:t>
            </a:r>
            <a:r>
              <a:rPr lang="en-US" sz="1600" dirty="0" err="1" smtClean="0">
                <a:latin typeface="Arial" panose="020B0604020202020204" pitchFamily="34" charset="0"/>
                <a:cs typeface="Arial" panose="020B0604020202020204" pitchFamily="34" charset="0"/>
              </a:rPr>
              <a:t>Ruang</a:t>
            </a:r>
            <a:r>
              <a:rPr lang="en-US" sz="1600" dirty="0" smtClean="0">
                <a:latin typeface="Arial" panose="020B0604020202020204" pitchFamily="34" charset="0"/>
                <a:cs typeface="Arial" panose="020B0604020202020204" pitchFamily="34" charset="0"/>
              </a:rPr>
              <a:t> CT Scan RSUD </a:t>
            </a:r>
            <a:r>
              <a:rPr lang="en-US" sz="1600" dirty="0" err="1" smtClean="0">
                <a:latin typeface="Arial" panose="020B0604020202020204" pitchFamily="34" charset="0"/>
                <a:cs typeface="Arial" panose="020B0604020202020204" pitchFamily="34" charset="0"/>
              </a:rPr>
              <a:t>Arjawinangun</a:t>
            </a:r>
            <a:r>
              <a:rPr lang="id-ID" sz="1600" dirty="0" smtClean="0">
                <a:latin typeface="Arial" panose="020B0604020202020204" pitchFamily="34" charset="0"/>
                <a:cs typeface="Arial" panose="020B0604020202020204" pitchFamily="34" charset="0"/>
              </a:rPr>
              <a:t> </a:t>
            </a:r>
            <a:endParaRPr lang="en-US" sz="1600" dirty="0" smtClean="0">
              <a:latin typeface="Arial" panose="020B0604020202020204" pitchFamily="34" charset="0"/>
              <a:cs typeface="Arial" panose="020B0604020202020204" pitchFamily="34" charset="0"/>
            </a:endParaRPr>
          </a:p>
          <a:p>
            <a:pPr marL="361950" indent="-285750">
              <a:buFont typeface="Arial" panose="020B0604020202020204" pitchFamily="34" charset="0"/>
              <a:buChar char="•"/>
              <a:defRPr/>
            </a:pPr>
            <a:r>
              <a:rPr lang="id-ID" sz="1600" dirty="0" smtClean="0">
                <a:latin typeface="Arial" panose="020B0604020202020204" pitchFamily="34" charset="0"/>
                <a:cs typeface="Arial" panose="020B0604020202020204" pitchFamily="34" charset="0"/>
              </a:rPr>
              <a:t>Anti Radiasi </a:t>
            </a:r>
            <a:r>
              <a:rPr lang="en-US" sz="1600" dirty="0" err="1" smtClean="0">
                <a:latin typeface="Arial" panose="020B0604020202020204" pitchFamily="34" charset="0"/>
                <a:cs typeface="Arial" panose="020B0604020202020204" pitchFamily="34" charset="0"/>
              </a:rPr>
              <a:t>Ruangan</a:t>
            </a:r>
            <a:r>
              <a:rPr lang="en-US" sz="1600" dirty="0" smtClean="0">
                <a:latin typeface="Arial" panose="020B0604020202020204" pitchFamily="34" charset="0"/>
                <a:cs typeface="Arial" panose="020B0604020202020204" pitchFamily="34" charset="0"/>
              </a:rPr>
              <a:t> O.K RSUD </a:t>
            </a:r>
            <a:r>
              <a:rPr lang="en-US" sz="1600" dirty="0" err="1" smtClean="0">
                <a:latin typeface="Arial" panose="020B0604020202020204" pitchFamily="34" charset="0"/>
                <a:cs typeface="Arial" panose="020B0604020202020204" pitchFamily="34" charset="0"/>
              </a:rPr>
              <a:t>Indramayu</a:t>
            </a:r>
            <a:r>
              <a:rPr lang="en-US" sz="1600" dirty="0" smtClean="0">
                <a:latin typeface="Arial" panose="020B0604020202020204" pitchFamily="34" charset="0"/>
                <a:cs typeface="Arial" panose="020B0604020202020204" pitchFamily="34" charset="0"/>
              </a:rPr>
              <a:t> </a:t>
            </a:r>
          </a:p>
          <a:p>
            <a:pPr marL="361950" indent="-285750">
              <a:buFont typeface="Arial" panose="020B0604020202020204" pitchFamily="34" charset="0"/>
              <a:buChar char="•"/>
              <a:defRPr/>
            </a:pPr>
            <a:r>
              <a:rPr lang="id-ID" sz="1600" dirty="0" smtClean="0">
                <a:latin typeface="Arial" panose="020B0604020202020204" pitchFamily="34" charset="0"/>
                <a:cs typeface="Arial" panose="020B0604020202020204" pitchFamily="34" charset="0"/>
              </a:rPr>
              <a:t>Anti Radiasi </a:t>
            </a:r>
            <a:r>
              <a:rPr lang="en-US" sz="1600" dirty="0" err="1" smtClean="0">
                <a:latin typeface="Arial" panose="020B0604020202020204" pitchFamily="34" charset="0"/>
                <a:cs typeface="Arial" panose="020B0604020202020204" pitchFamily="34" charset="0"/>
              </a:rPr>
              <a:t>Ruangan</a:t>
            </a:r>
            <a:r>
              <a:rPr lang="en-US" sz="1600" dirty="0" smtClean="0">
                <a:latin typeface="Arial" panose="020B0604020202020204" pitchFamily="34" charset="0"/>
                <a:cs typeface="Arial" panose="020B0604020202020204" pitchFamily="34" charset="0"/>
              </a:rPr>
              <a:t> CT Scan </a:t>
            </a:r>
            <a:r>
              <a:rPr lang="en-US" sz="1600" dirty="0" err="1" smtClean="0">
                <a:latin typeface="Arial" panose="020B0604020202020204" pitchFamily="34" charset="0"/>
                <a:cs typeface="Arial" panose="020B0604020202020204" pitchFamily="34" charset="0"/>
              </a:rPr>
              <a:t>dan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Ruang</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Chatlab</a:t>
            </a:r>
            <a:r>
              <a:rPr lang="en-US" sz="1600" dirty="0" smtClean="0">
                <a:latin typeface="Arial" panose="020B0604020202020204" pitchFamily="34" charset="0"/>
                <a:cs typeface="Arial" panose="020B0604020202020204" pitchFamily="34" charset="0"/>
              </a:rPr>
              <a:t> RS ISLAM Sultan </a:t>
            </a:r>
            <a:r>
              <a:rPr lang="en-US" sz="1600" dirty="0" err="1" smtClean="0">
                <a:latin typeface="Arial" panose="020B0604020202020204" pitchFamily="34" charset="0"/>
                <a:cs typeface="Arial" panose="020B0604020202020204" pitchFamily="34" charset="0"/>
              </a:rPr>
              <a:t>Agung</a:t>
            </a:r>
            <a:r>
              <a:rPr lang="en-US" sz="1600" dirty="0" smtClean="0">
                <a:latin typeface="Arial" panose="020B0604020202020204" pitchFamily="34" charset="0"/>
                <a:cs typeface="Arial" panose="020B0604020202020204" pitchFamily="34" charset="0"/>
              </a:rPr>
              <a:t> Semarang</a:t>
            </a:r>
            <a:r>
              <a:rPr lang="id-ID" sz="1600" dirty="0" smtClean="0">
                <a:latin typeface="Arial" panose="020B0604020202020204" pitchFamily="34" charset="0"/>
                <a:cs typeface="Arial" panose="020B0604020202020204" pitchFamily="34" charset="0"/>
              </a:rPr>
              <a:t> </a:t>
            </a:r>
            <a:endParaRPr lang="en-US" sz="1600" dirty="0" smtClean="0">
              <a:latin typeface="Arial" panose="020B0604020202020204" pitchFamily="34" charset="0"/>
              <a:cs typeface="Arial" panose="020B0604020202020204" pitchFamily="34" charset="0"/>
            </a:endParaRPr>
          </a:p>
          <a:p>
            <a:pPr marL="361950" indent="-285750">
              <a:buFont typeface="Arial" panose="020B0604020202020204" pitchFamily="34" charset="0"/>
              <a:buChar char="•"/>
              <a:defRPr/>
            </a:pPr>
            <a:r>
              <a:rPr lang="id-ID" sz="1600" dirty="0" smtClean="0">
                <a:latin typeface="Arial" panose="020B0604020202020204" pitchFamily="34" charset="0"/>
                <a:cs typeface="Arial" panose="020B0604020202020204" pitchFamily="34" charset="0"/>
              </a:rPr>
              <a:t>Anti Radiasi </a:t>
            </a:r>
            <a:r>
              <a:rPr lang="en-US" sz="1600" dirty="0" err="1" smtClean="0">
                <a:latin typeface="Arial" panose="020B0604020202020204" pitchFamily="34" charset="0"/>
                <a:cs typeface="Arial" panose="020B0604020202020204" pitchFamily="34" charset="0"/>
              </a:rPr>
              <a:t>Ruangan</a:t>
            </a:r>
            <a:r>
              <a:rPr lang="en-US" sz="1600" dirty="0" smtClean="0">
                <a:latin typeface="Arial" panose="020B0604020202020204" pitchFamily="34" charset="0"/>
                <a:cs typeface="Arial" panose="020B0604020202020204" pitchFamily="34" charset="0"/>
              </a:rPr>
              <a:t> DR RS TMC </a:t>
            </a:r>
            <a:r>
              <a:rPr lang="en-US" sz="1600" dirty="0" err="1" smtClean="0">
                <a:latin typeface="Arial" panose="020B0604020202020204" pitchFamily="34" charset="0"/>
                <a:cs typeface="Arial" panose="020B0604020202020204" pitchFamily="34" charset="0"/>
              </a:rPr>
              <a:t>Tasikmalaya</a:t>
            </a:r>
            <a:r>
              <a:rPr lang="en-US" sz="1600" dirty="0" smtClean="0">
                <a:latin typeface="Arial" panose="020B0604020202020204" pitchFamily="34" charset="0"/>
                <a:cs typeface="Arial" panose="020B0604020202020204" pitchFamily="34" charset="0"/>
              </a:rPr>
              <a:t> </a:t>
            </a:r>
          </a:p>
          <a:p>
            <a:pPr marL="361950" indent="-285750">
              <a:buFont typeface="Arial" panose="020B0604020202020204" pitchFamily="34" charset="0"/>
              <a:buChar char="•"/>
              <a:defRPr/>
            </a:pPr>
            <a:r>
              <a:rPr lang="id-ID" sz="1600" dirty="0" smtClean="0">
                <a:latin typeface="Arial" panose="020B0604020202020204" pitchFamily="34" charset="0"/>
                <a:cs typeface="Arial" panose="020B0604020202020204" pitchFamily="34" charset="0"/>
              </a:rPr>
              <a:t>Anti Radiasi </a:t>
            </a:r>
            <a:r>
              <a:rPr lang="en-US" sz="1600" dirty="0" err="1" smtClean="0">
                <a:latin typeface="Arial" panose="020B0604020202020204" pitchFamily="34" charset="0"/>
                <a:cs typeface="Arial" panose="020B0604020202020204" pitchFamily="34" charset="0"/>
              </a:rPr>
              <a:t>Ruangan</a:t>
            </a:r>
            <a:r>
              <a:rPr lang="en-US" sz="1600" dirty="0" smtClean="0">
                <a:latin typeface="Arial" panose="020B0604020202020204" pitchFamily="34" charset="0"/>
                <a:cs typeface="Arial" panose="020B0604020202020204" pitchFamily="34" charset="0"/>
              </a:rPr>
              <a:t> X Ray RS </a:t>
            </a:r>
            <a:r>
              <a:rPr lang="en-US" sz="1600" dirty="0" err="1" smtClean="0">
                <a:latin typeface="Arial" panose="020B0604020202020204" pitchFamily="34" charset="0"/>
                <a:cs typeface="Arial" panose="020B0604020202020204" pitchFamily="34" charset="0"/>
              </a:rPr>
              <a:t>Jasa</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Kartini</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Tasikmalaya</a:t>
            </a:r>
            <a:r>
              <a:rPr lang="en-US" sz="1600" dirty="0" smtClean="0">
                <a:latin typeface="Arial" panose="020B0604020202020204" pitchFamily="34" charset="0"/>
                <a:cs typeface="Arial" panose="020B0604020202020204" pitchFamily="34" charset="0"/>
              </a:rPr>
              <a:t> </a:t>
            </a:r>
          </a:p>
          <a:p>
            <a:pPr marL="361950" indent="-285750">
              <a:buFont typeface="Arial" panose="020B0604020202020204" pitchFamily="34" charset="0"/>
              <a:buChar char="•"/>
              <a:defRPr/>
            </a:pPr>
            <a:r>
              <a:rPr lang="id-ID" sz="1600" dirty="0" smtClean="0">
                <a:latin typeface="Arial" panose="020B0604020202020204" pitchFamily="34" charset="0"/>
                <a:cs typeface="Arial" panose="020B0604020202020204" pitchFamily="34" charset="0"/>
              </a:rPr>
              <a:t>Anti Radiasi </a:t>
            </a:r>
            <a:r>
              <a:rPr lang="en-US" sz="1600" dirty="0" err="1" smtClean="0">
                <a:latin typeface="Arial" panose="020B0604020202020204" pitchFamily="34" charset="0"/>
                <a:cs typeface="Arial" panose="020B0604020202020204" pitchFamily="34" charset="0"/>
              </a:rPr>
              <a:t>Ruangan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Klinik</a:t>
            </a:r>
            <a:r>
              <a:rPr lang="en-US" sz="1600" dirty="0" smtClean="0">
                <a:latin typeface="Arial" panose="020B0604020202020204" pitchFamily="34" charset="0"/>
                <a:cs typeface="Arial" panose="020B0604020202020204" pitchFamily="34" charset="0"/>
              </a:rPr>
              <a:t> X Ray </a:t>
            </a:r>
            <a:r>
              <a:rPr lang="en-US" sz="1600" dirty="0" err="1" smtClean="0">
                <a:latin typeface="Arial" panose="020B0604020202020204" pitchFamily="34" charset="0"/>
                <a:cs typeface="Arial" panose="020B0604020202020204" pitchFamily="34" charset="0"/>
              </a:rPr>
              <a:t>Jasa</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Kartini</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Tasikmalaya</a:t>
            </a:r>
            <a:endParaRPr lang="en-US" sz="1600" dirty="0" smtClean="0">
              <a:latin typeface="Arial" panose="020B0604020202020204" pitchFamily="34" charset="0"/>
              <a:cs typeface="Arial" panose="020B0604020202020204" pitchFamily="34" charset="0"/>
            </a:endParaRPr>
          </a:p>
          <a:p>
            <a:pPr marL="361950" indent="-285750">
              <a:buFont typeface="Arial" panose="020B0604020202020204" pitchFamily="34" charset="0"/>
              <a:buChar char="•"/>
              <a:defRPr/>
            </a:pPr>
            <a:r>
              <a:rPr lang="id-ID" sz="1600" dirty="0" smtClean="0">
                <a:latin typeface="Arial" panose="020B0604020202020204" pitchFamily="34" charset="0"/>
                <a:cs typeface="Arial" panose="020B0604020202020204" pitchFamily="34" charset="0"/>
              </a:rPr>
              <a:t>Anti Radiasi </a:t>
            </a:r>
            <a:r>
              <a:rPr lang="en-US" sz="1600" dirty="0" err="1" smtClean="0">
                <a:latin typeface="Arial" panose="020B0604020202020204" pitchFamily="34" charset="0"/>
                <a:cs typeface="Arial" panose="020B0604020202020204" pitchFamily="34" charset="0"/>
              </a:rPr>
              <a:t>Ruangan</a:t>
            </a:r>
            <a:r>
              <a:rPr lang="en-US" sz="1600" dirty="0" smtClean="0">
                <a:latin typeface="Arial" panose="020B0604020202020204" pitchFamily="34" charset="0"/>
                <a:cs typeface="Arial" panose="020B0604020202020204" pitchFamily="34" charset="0"/>
              </a:rPr>
              <a:t> CT Scan </a:t>
            </a:r>
            <a:r>
              <a:rPr lang="en-US" sz="1600" dirty="0" err="1" smtClean="0">
                <a:latin typeface="Arial" panose="020B0604020202020204" pitchFamily="34" charset="0"/>
                <a:cs typeface="Arial" panose="020B0604020202020204" pitchFamily="34" charset="0"/>
              </a:rPr>
              <a:t>Klinik</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Dewi</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Sartika</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Subang</a:t>
            </a:r>
            <a:r>
              <a:rPr lang="en-US" sz="1600" dirty="0" smtClean="0">
                <a:latin typeface="Arial" panose="020B0604020202020204" pitchFamily="34" charset="0"/>
                <a:cs typeface="Arial" panose="020B0604020202020204" pitchFamily="34" charset="0"/>
              </a:rPr>
              <a:t> </a:t>
            </a:r>
          </a:p>
          <a:p>
            <a:pPr marL="361950" indent="-285750">
              <a:buFont typeface="Arial" panose="020B0604020202020204" pitchFamily="34" charset="0"/>
              <a:buChar char="•"/>
              <a:defRPr/>
            </a:pPr>
            <a:r>
              <a:rPr lang="id-ID" sz="1600" dirty="0" smtClean="0">
                <a:latin typeface="Arial" panose="020B0604020202020204" pitchFamily="34" charset="0"/>
                <a:cs typeface="Arial" panose="020B0604020202020204" pitchFamily="34" charset="0"/>
              </a:rPr>
              <a:t>Anti Radiasi </a:t>
            </a:r>
            <a:r>
              <a:rPr lang="en-US" sz="1600" dirty="0" err="1" smtClean="0">
                <a:latin typeface="Arial" panose="020B0604020202020204" pitchFamily="34" charset="0"/>
                <a:cs typeface="Arial" panose="020B0604020202020204" pitchFamily="34" charset="0"/>
              </a:rPr>
              <a:t>Ruangan</a:t>
            </a:r>
            <a:r>
              <a:rPr lang="en-US" sz="1600" dirty="0" smtClean="0">
                <a:latin typeface="Arial" panose="020B0604020202020204" pitchFamily="34" charset="0"/>
                <a:cs typeface="Arial" panose="020B0604020202020204" pitchFamily="34" charset="0"/>
              </a:rPr>
              <a:t> Panoramic RS </a:t>
            </a:r>
            <a:r>
              <a:rPr lang="en-US" sz="1600" dirty="0" err="1" smtClean="0">
                <a:latin typeface="Arial" panose="020B0604020202020204" pitchFamily="34" charset="0"/>
                <a:cs typeface="Arial" panose="020B0604020202020204" pitchFamily="34" charset="0"/>
              </a:rPr>
              <a:t>iSlam</a:t>
            </a:r>
            <a:r>
              <a:rPr lang="en-US" sz="1600" dirty="0" smtClean="0">
                <a:latin typeface="Arial" panose="020B0604020202020204" pitchFamily="34" charset="0"/>
                <a:cs typeface="Arial" panose="020B0604020202020204" pitchFamily="34" charset="0"/>
              </a:rPr>
              <a:t> Sultan </a:t>
            </a:r>
            <a:r>
              <a:rPr lang="en-US" sz="1600" dirty="0" err="1" smtClean="0">
                <a:latin typeface="Arial" panose="020B0604020202020204" pitchFamily="34" charset="0"/>
                <a:cs typeface="Arial" panose="020B0604020202020204" pitchFamily="34" charset="0"/>
              </a:rPr>
              <a:t>Agung</a:t>
            </a:r>
            <a:r>
              <a:rPr lang="en-US" sz="1600" dirty="0" smtClean="0">
                <a:latin typeface="Arial" panose="020B0604020202020204" pitchFamily="34" charset="0"/>
                <a:cs typeface="Arial" panose="020B0604020202020204" pitchFamily="34" charset="0"/>
              </a:rPr>
              <a:t> Gigi </a:t>
            </a:r>
            <a:r>
              <a:rPr lang="en-US" sz="1600" dirty="0" err="1" smtClean="0">
                <a:latin typeface="Arial" panose="020B0604020202020204" pitchFamily="34" charset="0"/>
                <a:cs typeface="Arial" panose="020B0604020202020204" pitchFamily="34" charset="0"/>
              </a:rPr>
              <a:t>dan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Mulut</a:t>
            </a:r>
            <a:r>
              <a:rPr lang="en-US" sz="1600" dirty="0" smtClean="0">
                <a:latin typeface="Arial" panose="020B0604020202020204" pitchFamily="34" charset="0"/>
                <a:cs typeface="Arial" panose="020B0604020202020204" pitchFamily="34" charset="0"/>
              </a:rPr>
              <a:t> Semarang </a:t>
            </a:r>
          </a:p>
          <a:p>
            <a:pPr marL="361950" indent="-285750">
              <a:buFont typeface="Arial" panose="020B0604020202020204" pitchFamily="34" charset="0"/>
              <a:buChar char="•"/>
              <a:defRPr/>
            </a:pPr>
            <a:r>
              <a:rPr lang="id-ID" sz="1600" dirty="0" smtClean="0">
                <a:latin typeface="Arial" panose="020B0604020202020204" pitchFamily="34" charset="0"/>
                <a:cs typeface="Arial" panose="020B0604020202020204" pitchFamily="34" charset="0"/>
              </a:rPr>
              <a:t>Anti Radiasi </a:t>
            </a:r>
            <a:r>
              <a:rPr lang="en-US" sz="1600" dirty="0" err="1" smtClean="0">
                <a:latin typeface="Arial" panose="020B0604020202020204" pitchFamily="34" charset="0"/>
                <a:cs typeface="Arial" panose="020B0604020202020204" pitchFamily="34" charset="0"/>
              </a:rPr>
              <a:t>Ruangan</a:t>
            </a:r>
            <a:r>
              <a:rPr lang="en-US" sz="1600" dirty="0" smtClean="0">
                <a:latin typeface="Arial" panose="020B0604020202020204" pitchFamily="34" charset="0"/>
                <a:cs typeface="Arial" panose="020B0604020202020204" pitchFamily="34" charset="0"/>
              </a:rPr>
              <a:t> DR RSUD </a:t>
            </a:r>
            <a:r>
              <a:rPr lang="en-US" sz="1600" dirty="0" err="1" smtClean="0">
                <a:latin typeface="Arial" panose="020B0604020202020204" pitchFamily="34" charset="0"/>
                <a:cs typeface="Arial" panose="020B0604020202020204" pitchFamily="34" charset="0"/>
              </a:rPr>
              <a:t>Cikalong</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Wetan</a:t>
            </a:r>
            <a:r>
              <a:rPr lang="en-US" sz="1600" dirty="0" smtClean="0">
                <a:latin typeface="Arial" panose="020B0604020202020204" pitchFamily="34" charset="0"/>
                <a:cs typeface="Arial" panose="020B0604020202020204" pitchFamily="34" charset="0"/>
              </a:rPr>
              <a:t> Bandung Barat </a:t>
            </a: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127587522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75896" y="1628278"/>
            <a:ext cx="6306207" cy="6494085"/>
          </a:xfrm>
          <a:prstGeom prst="rect">
            <a:avLst/>
          </a:prstGeom>
        </p:spPr>
        <p:txBody>
          <a:bodyPr wrap="square">
            <a:spAutoFit/>
          </a:bodyPr>
          <a:lstStyle/>
          <a:p>
            <a:pPr marL="45720">
              <a:defRPr/>
            </a:pPr>
            <a:r>
              <a:rPr lang="en-US" sz="1600" b="1" u="sng" dirty="0" err="1" smtClean="0">
                <a:latin typeface="Arial" panose="020B0604020202020204" pitchFamily="34" charset="0"/>
                <a:cs typeface="Arial" panose="020B0604020202020204" pitchFamily="34" charset="0"/>
              </a:rPr>
              <a:t>Perdagangan</a:t>
            </a:r>
            <a:r>
              <a:rPr lang="en-US" sz="1600" b="1" u="sng" dirty="0" smtClean="0">
                <a:latin typeface="Arial" panose="020B0604020202020204" pitchFamily="34" charset="0"/>
                <a:cs typeface="Arial" panose="020B0604020202020204" pitchFamily="34" charset="0"/>
              </a:rPr>
              <a:t> </a:t>
            </a:r>
            <a:r>
              <a:rPr lang="en-US" sz="1600" b="1" u="sng" dirty="0" err="1" smtClean="0">
                <a:latin typeface="Arial" panose="020B0604020202020204" pitchFamily="34" charset="0"/>
                <a:cs typeface="Arial" panose="020B0604020202020204" pitchFamily="34" charset="0"/>
              </a:rPr>
              <a:t>dan</a:t>
            </a:r>
            <a:r>
              <a:rPr lang="en-US" sz="1600" b="1" u="sng" dirty="0" smtClean="0">
                <a:latin typeface="Arial" panose="020B0604020202020204" pitchFamily="34" charset="0"/>
                <a:cs typeface="Arial" panose="020B0604020202020204" pitchFamily="34" charset="0"/>
              </a:rPr>
              <a:t> </a:t>
            </a:r>
            <a:r>
              <a:rPr lang="en-US" sz="1600" b="1" u="sng" dirty="0" err="1" smtClean="0">
                <a:latin typeface="Arial" panose="020B0604020202020204" pitchFamily="34" charset="0"/>
                <a:cs typeface="Arial" panose="020B0604020202020204" pitchFamily="34" charset="0"/>
              </a:rPr>
              <a:t>Instalasi</a:t>
            </a:r>
            <a:r>
              <a:rPr lang="en-US" sz="1600" b="1" u="sng" dirty="0" smtClean="0">
                <a:latin typeface="Arial" panose="020B0604020202020204" pitchFamily="34" charset="0"/>
                <a:cs typeface="Arial" panose="020B0604020202020204" pitchFamily="34" charset="0"/>
              </a:rPr>
              <a:t> </a:t>
            </a:r>
          </a:p>
          <a:p>
            <a:pPr marL="45720">
              <a:defRPr/>
            </a:pPr>
            <a:endParaRPr lang="id-ID" sz="1600" b="1" u="sng" dirty="0" smtClean="0">
              <a:latin typeface="Arial" panose="020B0604020202020204" pitchFamily="34" charset="0"/>
              <a:cs typeface="Arial" panose="020B0604020202020204" pitchFamily="34" charset="0"/>
            </a:endParaRPr>
          </a:p>
          <a:p>
            <a:pPr marL="361950" indent="-285750">
              <a:buFont typeface="Arial" panose="020B0604020202020204" pitchFamily="34" charset="0"/>
              <a:buChar char="•"/>
              <a:defRPr/>
            </a:pPr>
            <a:r>
              <a:rPr lang="en-US" sz="1600" dirty="0" smtClean="0">
                <a:latin typeface="Arial" panose="020B0604020202020204" pitchFamily="34" charset="0"/>
                <a:cs typeface="Arial" panose="020B0604020202020204" pitchFamily="34" charset="0"/>
              </a:rPr>
              <a:t>UPS APC Schneider 100 KVA RSUD SMC </a:t>
            </a:r>
            <a:r>
              <a:rPr lang="en-US" sz="1600" dirty="0" err="1" smtClean="0">
                <a:latin typeface="Arial" panose="020B0604020202020204" pitchFamily="34" charset="0"/>
                <a:cs typeface="Arial" panose="020B0604020202020204" pitchFamily="34" charset="0"/>
              </a:rPr>
              <a:t>Kab</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Tasikmalaya</a:t>
            </a:r>
            <a:endParaRPr lang="en-US" sz="1600" dirty="0" smtClean="0">
              <a:latin typeface="Arial" panose="020B0604020202020204" pitchFamily="34" charset="0"/>
              <a:cs typeface="Arial" panose="020B0604020202020204" pitchFamily="34" charset="0"/>
            </a:endParaRPr>
          </a:p>
          <a:p>
            <a:pPr marL="361950" indent="-285750">
              <a:buFont typeface="Arial" panose="020B0604020202020204" pitchFamily="34" charset="0"/>
              <a:buChar char="•"/>
              <a:defRPr/>
            </a:pPr>
            <a:r>
              <a:rPr lang="en-US" sz="1600" dirty="0" smtClean="0">
                <a:latin typeface="Arial" panose="020B0604020202020204" pitchFamily="34" charset="0"/>
                <a:cs typeface="Arial" panose="020B0604020202020204" pitchFamily="34" charset="0"/>
              </a:rPr>
              <a:t>UPS APC Schneider 100 KVA RSUD </a:t>
            </a:r>
            <a:r>
              <a:rPr lang="en-US" sz="1600" dirty="0" err="1" smtClean="0">
                <a:latin typeface="Arial" panose="020B0604020202020204" pitchFamily="34" charset="0"/>
                <a:cs typeface="Arial" panose="020B0604020202020204" pitchFamily="34" charset="0"/>
              </a:rPr>
              <a:t>Majenang</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Kab</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Cilacap</a:t>
            </a:r>
            <a:endParaRPr lang="en-US" sz="1600" dirty="0" smtClean="0">
              <a:latin typeface="Arial" panose="020B0604020202020204" pitchFamily="34" charset="0"/>
              <a:cs typeface="Arial" panose="020B0604020202020204" pitchFamily="34" charset="0"/>
            </a:endParaRPr>
          </a:p>
          <a:p>
            <a:pPr marL="361950" indent="-285750">
              <a:buFont typeface="Arial" panose="020B0604020202020204" pitchFamily="34" charset="0"/>
              <a:buChar char="•"/>
              <a:defRPr/>
            </a:pPr>
            <a:r>
              <a:rPr lang="en-US" sz="1600" dirty="0">
                <a:latin typeface="Arial" panose="020B0604020202020204" pitchFamily="34" charset="0"/>
                <a:cs typeface="Arial" panose="020B0604020202020204" pitchFamily="34" charset="0"/>
              </a:rPr>
              <a:t>UPS APC Schneider </a:t>
            </a:r>
            <a:r>
              <a:rPr lang="en-US" sz="1600" dirty="0" smtClean="0">
                <a:latin typeface="Arial" panose="020B0604020202020204" pitchFamily="34" charset="0"/>
                <a:cs typeface="Arial" panose="020B0604020202020204" pitchFamily="34" charset="0"/>
              </a:rPr>
              <a:t>60 KVA </a:t>
            </a:r>
            <a:r>
              <a:rPr lang="en-US" sz="1600" dirty="0">
                <a:latin typeface="Arial" panose="020B0604020202020204" pitchFamily="34" charset="0"/>
                <a:cs typeface="Arial" panose="020B0604020202020204" pitchFamily="34" charset="0"/>
              </a:rPr>
              <a:t>RSUD </a:t>
            </a:r>
            <a:r>
              <a:rPr lang="en-US" sz="1600" dirty="0" err="1" smtClean="0">
                <a:latin typeface="Arial" panose="020B0604020202020204" pitchFamily="34" charset="0"/>
                <a:cs typeface="Arial" panose="020B0604020202020204" pitchFamily="34" charset="0"/>
              </a:rPr>
              <a:t>Kanjuruhan</a:t>
            </a:r>
            <a:r>
              <a:rPr lang="en-US" sz="1600" dirty="0" smtClean="0">
                <a:latin typeface="Arial" panose="020B0604020202020204" pitchFamily="34" charset="0"/>
                <a:cs typeface="Arial" panose="020B0604020202020204" pitchFamily="34" charset="0"/>
              </a:rPr>
              <a:t> Malang</a:t>
            </a:r>
            <a:endParaRPr lang="en-US" sz="1600" dirty="0">
              <a:latin typeface="Arial" panose="020B0604020202020204" pitchFamily="34" charset="0"/>
              <a:cs typeface="Arial" panose="020B0604020202020204" pitchFamily="34" charset="0"/>
            </a:endParaRPr>
          </a:p>
          <a:p>
            <a:pPr marL="361950" indent="-285750">
              <a:buFont typeface="Arial" panose="020B0604020202020204" pitchFamily="34" charset="0"/>
              <a:buChar char="•"/>
              <a:defRPr/>
            </a:pPr>
            <a:r>
              <a:rPr lang="en-US" sz="1600" dirty="0" smtClean="0">
                <a:latin typeface="Arial" panose="020B0604020202020204" pitchFamily="34" charset="0"/>
                <a:cs typeface="Arial" panose="020B0604020202020204" pitchFamily="34" charset="0"/>
              </a:rPr>
              <a:t>UPS APC Schneider 100 KVA </a:t>
            </a:r>
            <a:r>
              <a:rPr lang="en-US" sz="1600" dirty="0" err="1" smtClean="0">
                <a:latin typeface="Arial" panose="020B0604020202020204" pitchFamily="34" charset="0"/>
                <a:cs typeface="Arial" panose="020B0604020202020204" pitchFamily="34" charset="0"/>
              </a:rPr>
              <a:t>Indag</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Provinsi</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Jawa</a:t>
            </a:r>
            <a:r>
              <a:rPr lang="en-US" sz="1600" dirty="0" smtClean="0">
                <a:latin typeface="Arial" panose="020B0604020202020204" pitchFamily="34" charset="0"/>
                <a:cs typeface="Arial" panose="020B0604020202020204" pitchFamily="34" charset="0"/>
              </a:rPr>
              <a:t> Barat – Bogor</a:t>
            </a:r>
          </a:p>
          <a:p>
            <a:pPr marL="361950" indent="-285750">
              <a:buFont typeface="Arial" panose="020B0604020202020204" pitchFamily="34" charset="0"/>
              <a:buChar char="•"/>
              <a:defRPr/>
            </a:pPr>
            <a:endParaRPr lang="en-US" sz="1600" dirty="0" smtClean="0">
              <a:latin typeface="Arial" panose="020B0604020202020204" pitchFamily="34" charset="0"/>
              <a:cs typeface="Arial" panose="020B0604020202020204" pitchFamily="34" charset="0"/>
            </a:endParaRPr>
          </a:p>
          <a:p>
            <a:pPr marL="361950" indent="-285750">
              <a:buFont typeface="Arial" panose="020B0604020202020204" pitchFamily="34" charset="0"/>
              <a:buChar char="•"/>
              <a:defRPr/>
            </a:pPr>
            <a:r>
              <a:rPr lang="id-ID" sz="1600" dirty="0" smtClean="0">
                <a:latin typeface="Arial" panose="020B0604020202020204" pitchFamily="34" charset="0"/>
                <a:cs typeface="Arial" panose="020B0604020202020204" pitchFamily="34" charset="0"/>
              </a:rPr>
              <a:t>X-Ray Medonica RFM 525HF Lokasi RS Permata Bunda Ciamis</a:t>
            </a:r>
          </a:p>
          <a:p>
            <a:pPr marL="361950" indent="-285750">
              <a:buFont typeface="Arial" panose="020B0604020202020204" pitchFamily="34" charset="0"/>
              <a:buChar char="•"/>
              <a:defRPr/>
            </a:pPr>
            <a:r>
              <a:rPr lang="id-ID" sz="1600" dirty="0" smtClean="0">
                <a:latin typeface="Arial" panose="020B0604020202020204" pitchFamily="34" charset="0"/>
                <a:cs typeface="Arial" panose="020B0604020202020204" pitchFamily="34" charset="0"/>
              </a:rPr>
              <a:t>X-Ray Medonica RFM 525HF Lokasi RS </a:t>
            </a:r>
            <a:r>
              <a:rPr lang="en-US" sz="1600" dirty="0" err="1" smtClean="0">
                <a:latin typeface="Arial" panose="020B0604020202020204" pitchFamily="34" charset="0"/>
                <a:cs typeface="Arial" panose="020B0604020202020204" pitchFamily="34" charset="0"/>
              </a:rPr>
              <a:t>Jasa</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Kartini</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Tasikmalaya</a:t>
            </a:r>
            <a:endParaRPr lang="id-ID" sz="1600" dirty="0" smtClean="0">
              <a:latin typeface="Arial" panose="020B0604020202020204" pitchFamily="34" charset="0"/>
              <a:cs typeface="Arial" panose="020B0604020202020204" pitchFamily="34" charset="0"/>
            </a:endParaRPr>
          </a:p>
          <a:p>
            <a:pPr marL="361950" indent="-285750">
              <a:buFont typeface="Arial" panose="020B0604020202020204" pitchFamily="34" charset="0"/>
              <a:buChar char="•"/>
              <a:defRPr/>
            </a:pPr>
            <a:endParaRPr lang="en-US" sz="1600" dirty="0" smtClean="0">
              <a:latin typeface="Arial" panose="020B0604020202020204" pitchFamily="34" charset="0"/>
              <a:cs typeface="Arial" panose="020B0604020202020204" pitchFamily="34" charset="0"/>
            </a:endParaRPr>
          </a:p>
          <a:p>
            <a:pPr marL="361950" indent="-285750">
              <a:buFont typeface="Arial" panose="020B0604020202020204" pitchFamily="34" charset="0"/>
              <a:buChar char="•"/>
              <a:defRPr/>
            </a:pPr>
            <a:r>
              <a:rPr lang="id-ID" sz="1600" dirty="0" smtClean="0">
                <a:latin typeface="Arial" panose="020B0604020202020204" pitchFamily="34" charset="0"/>
                <a:cs typeface="Arial" panose="020B0604020202020204" pitchFamily="34" charset="0"/>
              </a:rPr>
              <a:t>CT – Scan Asteion 4 Slice – Klinik Dewi Sartika Subang</a:t>
            </a:r>
          </a:p>
          <a:p>
            <a:pPr marL="361950" indent="-285750">
              <a:buFont typeface="Arial" panose="020B0604020202020204" pitchFamily="34" charset="0"/>
              <a:buChar char="•"/>
              <a:defRPr/>
            </a:pPr>
            <a:r>
              <a:rPr lang="id-ID" sz="1600" dirty="0" smtClean="0">
                <a:latin typeface="Arial" panose="020B0604020202020204" pitchFamily="34" charset="0"/>
                <a:cs typeface="Arial" panose="020B0604020202020204" pitchFamily="34" charset="0"/>
              </a:rPr>
              <a:t>CT – Scan Activion 16 Slice – Klinik Bunga Emas Denpasar Bali</a:t>
            </a:r>
            <a:endParaRPr lang="en-US" sz="1600" dirty="0" smtClean="0">
              <a:latin typeface="Arial" panose="020B0604020202020204" pitchFamily="34" charset="0"/>
              <a:cs typeface="Arial" panose="020B0604020202020204" pitchFamily="34" charset="0"/>
            </a:endParaRPr>
          </a:p>
          <a:p>
            <a:pPr marL="361950" indent="-285750">
              <a:buFont typeface="Arial" panose="020B0604020202020204" pitchFamily="34" charset="0"/>
              <a:buChar char="•"/>
              <a:defRPr/>
            </a:pPr>
            <a:r>
              <a:rPr lang="id-ID" sz="1600" dirty="0" smtClean="0">
                <a:latin typeface="Arial" panose="020B0604020202020204" pitchFamily="34" charset="0"/>
                <a:cs typeface="Arial" panose="020B0604020202020204" pitchFamily="34" charset="0"/>
              </a:rPr>
              <a:t>CT – Scan Activion 16 Slice – </a:t>
            </a:r>
            <a:r>
              <a:rPr lang="en-US" sz="1600" dirty="0" smtClean="0">
                <a:latin typeface="Arial" panose="020B0604020202020204" pitchFamily="34" charset="0"/>
                <a:cs typeface="Arial" panose="020B0604020202020204" pitchFamily="34" charset="0"/>
              </a:rPr>
              <a:t>RS </a:t>
            </a:r>
            <a:r>
              <a:rPr lang="en-US" sz="1600" dirty="0" err="1" smtClean="0">
                <a:latin typeface="Arial" panose="020B0604020202020204" pitchFamily="34" charset="0"/>
                <a:cs typeface="Arial" panose="020B0604020202020204" pitchFamily="34" charset="0"/>
              </a:rPr>
              <a:t>Madani</a:t>
            </a:r>
            <a:r>
              <a:rPr lang="en-US" sz="1600" dirty="0" smtClean="0">
                <a:latin typeface="Arial" panose="020B0604020202020204" pitchFamily="34" charset="0"/>
                <a:cs typeface="Arial" panose="020B0604020202020204" pitchFamily="34" charset="0"/>
              </a:rPr>
              <a:t> Medan </a:t>
            </a:r>
            <a:endParaRPr lang="id-ID" sz="1600" dirty="0" smtClean="0">
              <a:latin typeface="Arial" panose="020B0604020202020204" pitchFamily="34" charset="0"/>
              <a:cs typeface="Arial" panose="020B0604020202020204" pitchFamily="34" charset="0"/>
            </a:endParaRPr>
          </a:p>
          <a:p>
            <a:pPr marL="361950" indent="-285750">
              <a:buFont typeface="Arial" panose="020B0604020202020204" pitchFamily="34" charset="0"/>
              <a:buChar char="•"/>
              <a:defRPr/>
            </a:pPr>
            <a:endParaRPr lang="en-US" sz="1600" dirty="0" smtClean="0">
              <a:latin typeface="Arial" panose="020B0604020202020204" pitchFamily="34" charset="0"/>
              <a:cs typeface="Arial" panose="020B0604020202020204" pitchFamily="34" charset="0"/>
            </a:endParaRPr>
          </a:p>
          <a:p>
            <a:pPr marL="361950" indent="-285750">
              <a:buFont typeface="Arial" panose="020B0604020202020204" pitchFamily="34" charset="0"/>
              <a:buChar char="•"/>
              <a:defRPr/>
            </a:pPr>
            <a:r>
              <a:rPr lang="id-ID" sz="1600" dirty="0" smtClean="0">
                <a:latin typeface="Arial" panose="020B0604020202020204" pitchFamily="34" charset="0"/>
                <a:cs typeface="Arial" panose="020B0604020202020204" pitchFamily="34" charset="0"/>
              </a:rPr>
              <a:t>CR – Fuji – RSU. Permata Bunda Tasikmalaya </a:t>
            </a:r>
            <a:endParaRPr lang="en-US" sz="1600" dirty="0" smtClean="0">
              <a:latin typeface="Arial" panose="020B0604020202020204" pitchFamily="34" charset="0"/>
              <a:cs typeface="Arial" panose="020B0604020202020204" pitchFamily="34" charset="0"/>
            </a:endParaRPr>
          </a:p>
          <a:p>
            <a:pPr marL="361950" indent="-285750">
              <a:buFont typeface="Arial" panose="020B0604020202020204" pitchFamily="34" charset="0"/>
              <a:buChar char="•"/>
              <a:defRPr/>
            </a:pPr>
            <a:r>
              <a:rPr lang="id-ID" sz="1600" dirty="0" smtClean="0">
                <a:latin typeface="Arial" panose="020B0604020202020204" pitchFamily="34" charset="0"/>
                <a:cs typeface="Arial" panose="020B0604020202020204" pitchFamily="34" charset="0"/>
              </a:rPr>
              <a:t>CR – Fuji – RSU. Permata Bunda </a:t>
            </a:r>
            <a:r>
              <a:rPr lang="en-US" sz="1600" dirty="0" err="1" smtClean="0">
                <a:latin typeface="Arial" panose="020B0604020202020204" pitchFamily="34" charset="0"/>
                <a:cs typeface="Arial" panose="020B0604020202020204" pitchFamily="34" charset="0"/>
              </a:rPr>
              <a:t>Ciamis</a:t>
            </a:r>
            <a:r>
              <a:rPr lang="en-US" sz="1600" dirty="0" smtClean="0">
                <a:latin typeface="Arial" panose="020B0604020202020204" pitchFamily="34" charset="0"/>
                <a:cs typeface="Arial" panose="020B0604020202020204" pitchFamily="34" charset="0"/>
              </a:rPr>
              <a:t> </a:t>
            </a:r>
            <a:endParaRPr lang="id-ID" sz="1600" dirty="0" smtClean="0">
              <a:latin typeface="Arial" panose="020B0604020202020204" pitchFamily="34" charset="0"/>
              <a:cs typeface="Arial" panose="020B0604020202020204" pitchFamily="34" charset="0"/>
            </a:endParaRPr>
          </a:p>
          <a:p>
            <a:pPr marL="361950" indent="-285750">
              <a:buFont typeface="Arial" panose="020B0604020202020204" pitchFamily="34" charset="0"/>
              <a:buChar char="•"/>
              <a:defRPr/>
            </a:pPr>
            <a:r>
              <a:rPr lang="id-ID" sz="1600" dirty="0" smtClean="0">
                <a:latin typeface="Arial" panose="020B0604020202020204" pitchFamily="34" charset="0"/>
                <a:cs typeface="Arial" panose="020B0604020202020204" pitchFamily="34" charset="0"/>
              </a:rPr>
              <a:t>CR – Fuji – Klinik Salsa Medika Kuningan </a:t>
            </a:r>
          </a:p>
          <a:p>
            <a:pPr marL="361950" indent="-285750">
              <a:buFont typeface="Arial" panose="020B0604020202020204" pitchFamily="34" charset="0"/>
              <a:buChar char="•"/>
              <a:defRPr/>
            </a:pPr>
            <a:endParaRPr lang="en-US" sz="1600" dirty="0" smtClean="0">
              <a:latin typeface="Arial" panose="020B0604020202020204" pitchFamily="34" charset="0"/>
              <a:cs typeface="Arial" panose="020B0604020202020204" pitchFamily="34" charset="0"/>
            </a:endParaRPr>
          </a:p>
          <a:p>
            <a:pPr marL="361950" indent="-285750">
              <a:buFont typeface="Arial" panose="020B0604020202020204" pitchFamily="34" charset="0"/>
              <a:buChar char="•"/>
              <a:defRPr/>
            </a:pPr>
            <a:r>
              <a:rPr lang="id-ID" sz="1600" dirty="0" smtClean="0">
                <a:latin typeface="Arial" panose="020B0604020202020204" pitchFamily="34" charset="0"/>
                <a:cs typeface="Arial" panose="020B0604020202020204" pitchFamily="34" charset="0"/>
              </a:rPr>
              <a:t>KSO Guna Pakai Printer</a:t>
            </a:r>
            <a:r>
              <a:rPr lang="en-US" sz="1600" dirty="0" smtClean="0">
                <a:latin typeface="Arial" panose="020B0604020202020204" pitchFamily="34" charset="0"/>
                <a:cs typeface="Arial" panose="020B0604020202020204" pitchFamily="34" charset="0"/>
              </a:rPr>
              <a:t> </a:t>
            </a:r>
            <a:r>
              <a:rPr lang="id-ID" sz="1600" dirty="0" smtClean="0">
                <a:latin typeface="Arial" panose="020B0604020202020204" pitchFamily="34" charset="0"/>
                <a:cs typeface="Arial" panose="020B0604020202020204" pitchFamily="34" charset="0"/>
              </a:rPr>
              <a:t>AGFA RSUD SMC</a:t>
            </a:r>
            <a:endParaRPr lang="en-US" sz="1600" dirty="0" smtClean="0">
              <a:latin typeface="Arial" panose="020B0604020202020204" pitchFamily="34" charset="0"/>
              <a:cs typeface="Arial" panose="020B0604020202020204" pitchFamily="34" charset="0"/>
            </a:endParaRPr>
          </a:p>
          <a:p>
            <a:pPr marL="361950" indent="-285750">
              <a:buFont typeface="Arial" panose="020B0604020202020204" pitchFamily="34" charset="0"/>
              <a:buChar char="•"/>
              <a:defRPr/>
            </a:pPr>
            <a:r>
              <a:rPr lang="id-ID" sz="1600" dirty="0" smtClean="0">
                <a:latin typeface="Arial" panose="020B0604020202020204" pitchFamily="34" charset="0"/>
                <a:cs typeface="Arial" panose="020B0604020202020204" pitchFamily="34" charset="0"/>
              </a:rPr>
              <a:t>KSO Guna Pakai Printer Fuji RS</a:t>
            </a:r>
            <a:r>
              <a:rPr lang="en-US" sz="1600" dirty="0" smtClean="0">
                <a:latin typeface="Arial" panose="020B0604020202020204" pitchFamily="34" charset="0"/>
                <a:cs typeface="Arial" panose="020B0604020202020204" pitchFamily="34" charset="0"/>
              </a:rPr>
              <a:t> TMC </a:t>
            </a:r>
            <a:r>
              <a:rPr lang="en-US" sz="1600" dirty="0" err="1" smtClean="0">
                <a:latin typeface="Arial" panose="020B0604020202020204" pitchFamily="34" charset="0"/>
                <a:cs typeface="Arial" panose="020B0604020202020204" pitchFamily="34" charset="0"/>
              </a:rPr>
              <a:t>Tasikmalya</a:t>
            </a:r>
            <a:r>
              <a:rPr lang="en-US" sz="1600" dirty="0" smtClean="0">
                <a:latin typeface="Arial" panose="020B0604020202020204" pitchFamily="34" charset="0"/>
                <a:cs typeface="Arial" panose="020B0604020202020204" pitchFamily="34" charset="0"/>
              </a:rPr>
              <a:t> </a:t>
            </a:r>
          </a:p>
          <a:p>
            <a:pPr marL="361950" indent="-285750">
              <a:buFont typeface="Arial" panose="020B0604020202020204" pitchFamily="34" charset="0"/>
              <a:buChar char="•"/>
              <a:defRPr/>
            </a:pPr>
            <a:r>
              <a:rPr lang="id-ID" sz="1600" dirty="0" smtClean="0">
                <a:latin typeface="Arial" panose="020B0604020202020204" pitchFamily="34" charset="0"/>
                <a:cs typeface="Arial" panose="020B0604020202020204" pitchFamily="34" charset="0"/>
              </a:rPr>
              <a:t>KSO Guna Pakai </a:t>
            </a:r>
            <a:r>
              <a:rPr lang="en-US" sz="1600" dirty="0" smtClean="0">
                <a:latin typeface="Arial" panose="020B0604020202020204" pitchFamily="34" charset="0"/>
                <a:cs typeface="Arial" panose="020B0604020202020204" pitchFamily="34" charset="0"/>
              </a:rPr>
              <a:t>CT Scan 16 Slice RSUD </a:t>
            </a:r>
            <a:r>
              <a:rPr lang="id-ID" sz="1600" dirty="0" smtClean="0">
                <a:latin typeface="Arial" panose="020B0604020202020204" pitchFamily="34" charset="0"/>
                <a:cs typeface="Arial" panose="020B0604020202020204" pitchFamily="34" charset="0"/>
              </a:rPr>
              <a:t>SMC</a:t>
            </a:r>
          </a:p>
          <a:p>
            <a:pPr marL="361950" indent="-285750">
              <a:buFont typeface="Arial" panose="020B0604020202020204" pitchFamily="34" charset="0"/>
              <a:buChar char="•"/>
              <a:defRPr/>
            </a:pPr>
            <a:endParaRPr lang="en-US" sz="1600" dirty="0" smtClean="0">
              <a:latin typeface="Arial" panose="020B0604020202020204" pitchFamily="34" charset="0"/>
              <a:cs typeface="Arial" panose="020B0604020202020204" pitchFamily="34" charset="0"/>
            </a:endParaRPr>
          </a:p>
          <a:p>
            <a:pPr marL="361950" indent="-285750">
              <a:buFont typeface="Arial" panose="020B0604020202020204" pitchFamily="34" charset="0"/>
              <a:buChar char="•"/>
              <a:defRPr/>
            </a:pPr>
            <a:r>
              <a:rPr lang="en-US" sz="1600" dirty="0" err="1" smtClean="0">
                <a:latin typeface="Arial" panose="020B0604020202020204" pitchFamily="34" charset="0"/>
                <a:cs typeface="Arial" panose="020B0604020202020204" pitchFamily="34" charset="0"/>
              </a:rPr>
              <a:t>Hepa</a:t>
            </a:r>
            <a:r>
              <a:rPr lang="en-US" sz="1600" dirty="0" smtClean="0">
                <a:latin typeface="Arial" panose="020B0604020202020204" pitchFamily="34" charset="0"/>
                <a:cs typeface="Arial" panose="020B0604020202020204" pitchFamily="34" charset="0"/>
              </a:rPr>
              <a:t> Filter </a:t>
            </a:r>
            <a:r>
              <a:rPr lang="en-US" sz="1600" dirty="0" err="1" smtClean="0">
                <a:latin typeface="Arial" panose="020B0604020202020204" pitchFamily="34" charset="0"/>
                <a:cs typeface="Arial" panose="020B0604020202020204" pitchFamily="34" charset="0"/>
              </a:rPr>
              <a:t>Ruangan</a:t>
            </a:r>
            <a:r>
              <a:rPr lang="en-US" sz="1600" dirty="0" smtClean="0">
                <a:latin typeface="Arial" panose="020B0604020202020204" pitchFamily="34" charset="0"/>
                <a:cs typeface="Arial" panose="020B0604020202020204" pitchFamily="34" charset="0"/>
              </a:rPr>
              <a:t> OK RS. </a:t>
            </a:r>
            <a:r>
              <a:rPr lang="en-US" sz="1600" dirty="0" err="1" smtClean="0">
                <a:latin typeface="Arial" panose="020B0604020202020204" pitchFamily="34" charset="0"/>
                <a:cs typeface="Arial" panose="020B0604020202020204" pitchFamily="34" charset="0"/>
              </a:rPr>
              <a:t>Permata</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Bunda</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Tasikmalya</a:t>
            </a:r>
            <a:r>
              <a:rPr lang="en-US" sz="1600" dirty="0" smtClean="0">
                <a:latin typeface="Arial" panose="020B0604020202020204" pitchFamily="34" charset="0"/>
                <a:cs typeface="Arial" panose="020B0604020202020204" pitchFamily="34" charset="0"/>
              </a:rPr>
              <a:t> </a:t>
            </a:r>
            <a:endParaRPr lang="en-US" sz="1600" dirty="0">
              <a:latin typeface="Arial" panose="020B0604020202020204" pitchFamily="34" charset="0"/>
              <a:cs typeface="Arial" panose="020B0604020202020204" pitchFamily="34" charset="0"/>
            </a:endParaRPr>
          </a:p>
        </p:txBody>
      </p:sp>
      <p:sp>
        <p:nvSpPr>
          <p:cNvPr id="8" name="Title 1"/>
          <p:cNvSpPr txBox="1">
            <a:spLocks/>
          </p:cNvSpPr>
          <p:nvPr/>
        </p:nvSpPr>
        <p:spPr>
          <a:xfrm>
            <a:off x="0" y="912409"/>
            <a:ext cx="6858000" cy="441961"/>
          </a:xfrm>
          <a:prstGeom prst="rect">
            <a:avLst/>
          </a:prstGeom>
          <a:effectLst/>
        </p:spPr>
        <p:txBody>
          <a:bodyPr vert="horz" lIns="162560" tIns="81280" rIns="162560" bIns="81280" rtlCol="0" anchor="b">
            <a:noAutofit/>
          </a:bodyPr>
          <a:lstStyle>
            <a:lvl1pPr algn="ctr" defTabSz="457200" rtl="0" eaLnBrk="1" latinLnBrk="0" hangingPunct="1">
              <a:spcBef>
                <a:spcPct val="0"/>
              </a:spcBef>
              <a:buNone/>
              <a:defRPr sz="5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just"/>
            <a:r>
              <a:rPr lang="id-ID" sz="2800" b="1" dirty="0" smtClean="0">
                <a:solidFill>
                  <a:srgbClr val="0070C0"/>
                </a:solidFill>
              </a:rPr>
              <a:t>PENGALAMAN PEKERJAAN</a:t>
            </a:r>
            <a:endParaRPr lang="id-ID" sz="2800" dirty="0">
              <a:solidFill>
                <a:srgbClr val="0070C0"/>
              </a:solidFill>
            </a:endParaRPr>
          </a:p>
        </p:txBody>
      </p:sp>
    </p:spTree>
    <p:extLst>
      <p:ext uri="{BB962C8B-B14F-4D97-AF65-F5344CB8AC3E}">
        <p14:creationId xmlns:p14="http://schemas.microsoft.com/office/powerpoint/2010/main" xmlns="" val="5389412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530720" y="920586"/>
            <a:ext cx="4684829" cy="667856"/>
          </a:xfrm>
        </p:spPr>
        <p:txBody>
          <a:bodyPr>
            <a:normAutofit fontScale="90000"/>
          </a:bodyPr>
          <a:lstStyle/>
          <a:p>
            <a:pPr algn="just"/>
            <a:r>
              <a:rPr lang="id-ID" b="1" i="1" dirty="0" smtClean="0"/>
              <a:t>Our Galery</a:t>
            </a:r>
            <a:endParaRPr lang="id-ID" dirty="0"/>
          </a:p>
        </p:txBody>
      </p:sp>
      <p:pic>
        <p:nvPicPr>
          <p:cNvPr id="10" name="Picture 9"/>
          <p:cNvPicPr>
            <a:picLocks noChangeAspect="1"/>
          </p:cNvPicPr>
          <p:nvPr/>
        </p:nvPicPr>
        <p:blipFill rotWithShape="1">
          <a:blip r:embed="rId2">
            <a:extLst>
              <a:ext uri="{28A0092B-C50C-407E-A947-70E740481C1C}">
                <a14:useLocalDpi xmlns:a14="http://schemas.microsoft.com/office/drawing/2010/main" xmlns="" val="0"/>
              </a:ext>
            </a:extLst>
          </a:blip>
          <a:srcRect l="2113" r="20405" b="16030"/>
          <a:stretch/>
        </p:blipFill>
        <p:spPr>
          <a:xfrm>
            <a:off x="751643" y="2833917"/>
            <a:ext cx="4865016" cy="3582648"/>
          </a:xfrm>
          <a:prstGeom prst="roundRect">
            <a:avLst/>
          </a:prstGeom>
          <a:ln w="57150">
            <a:solidFill>
              <a:schemeClr val="accent1"/>
            </a:solidFill>
          </a:ln>
        </p:spPr>
      </p:pic>
    </p:spTree>
    <p:extLst>
      <p:ext uri="{BB962C8B-B14F-4D97-AF65-F5344CB8AC3E}">
        <p14:creationId xmlns:p14="http://schemas.microsoft.com/office/powerpoint/2010/main" xmlns="" val="148249460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7" descr="C:\Users\Asus\Downloads\WhatsApp Image 2018-07-09 at 1.26.36 PM.jpe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490593" y="4418025"/>
            <a:ext cx="2001837" cy="2503488"/>
          </a:xfrm>
          <a:prstGeom prst="rect">
            <a:avLst/>
          </a:prstGeom>
          <a:noFill/>
          <a:ln w="5715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6" name="Picture 8" descr="C:\Users\Asus\Downloads\WhatsApp Image 2018-07-09 at 1.26.37 PM (1).jpe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294898" y="4408660"/>
            <a:ext cx="1770063" cy="2463800"/>
          </a:xfrm>
          <a:prstGeom prst="rect">
            <a:avLst/>
          </a:prstGeom>
          <a:noFill/>
          <a:ln w="5715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7" name="Picture 6"/>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294898" y="1691396"/>
            <a:ext cx="4284132" cy="2409824"/>
          </a:xfrm>
          <a:prstGeom prst="snip2DiagRect">
            <a:avLst/>
          </a:prstGeom>
          <a:ln w="57150">
            <a:solidFill>
              <a:schemeClr val="accent1"/>
            </a:solidFill>
          </a:ln>
        </p:spPr>
      </p:pic>
      <p:pic>
        <p:nvPicPr>
          <p:cNvPr id="8" name="Picture 7"/>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1860161" y="7520995"/>
            <a:ext cx="3137678" cy="1764944"/>
          </a:xfrm>
          <a:prstGeom prst="roundRect">
            <a:avLst/>
          </a:prstGeom>
          <a:ln w="57150">
            <a:solidFill>
              <a:schemeClr val="accent1"/>
            </a:solidFill>
          </a:ln>
        </p:spPr>
      </p:pic>
      <p:sp>
        <p:nvSpPr>
          <p:cNvPr id="11" name="Title 1"/>
          <p:cNvSpPr txBox="1">
            <a:spLocks/>
          </p:cNvSpPr>
          <p:nvPr/>
        </p:nvSpPr>
        <p:spPr>
          <a:xfrm>
            <a:off x="0" y="555359"/>
            <a:ext cx="6858000" cy="1003293"/>
          </a:xfrm>
          <a:prstGeom prst="rect">
            <a:avLst/>
          </a:prstGeom>
          <a:effectLst/>
        </p:spPr>
        <p:txBody>
          <a:bodyPr vert="horz" lIns="162560" tIns="81280" rIns="162560" bIns="81280" rtlCol="0" anchor="b">
            <a:noAutofit/>
          </a:bodyPr>
          <a:lstStyle>
            <a:lvl1pPr algn="ctr" defTabSz="457200" rtl="0" eaLnBrk="1" latinLnBrk="0" hangingPunct="1">
              <a:spcBef>
                <a:spcPct val="0"/>
              </a:spcBef>
              <a:buNone/>
              <a:defRPr sz="5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id-ID" sz="2800" b="1" dirty="0" smtClean="0">
                <a:solidFill>
                  <a:srgbClr val="0070C0"/>
                </a:solidFill>
              </a:rPr>
              <a:t>DOKUMENTASI</a:t>
            </a:r>
          </a:p>
          <a:p>
            <a:r>
              <a:rPr lang="id-ID" sz="2800" b="1" dirty="0" smtClean="0">
                <a:solidFill>
                  <a:srgbClr val="0070C0"/>
                </a:solidFill>
              </a:rPr>
              <a:t>PEMASANGAN TIMBAL</a:t>
            </a:r>
            <a:endParaRPr lang="id-ID" sz="2800" dirty="0">
              <a:solidFill>
                <a:srgbClr val="0070C0"/>
              </a:solidFill>
            </a:endParaRPr>
          </a:p>
        </p:txBody>
      </p:sp>
    </p:spTree>
    <p:extLst>
      <p:ext uri="{BB962C8B-B14F-4D97-AF65-F5344CB8AC3E}">
        <p14:creationId xmlns:p14="http://schemas.microsoft.com/office/powerpoint/2010/main" xmlns="" val="28349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par>
                          <p:cTn id="8" fill="hold">
                            <p:stCondLst>
                              <p:cond delay="2000"/>
                            </p:stCondLst>
                            <p:childTnLst>
                              <p:par>
                                <p:cTn id="9" presetID="21" presetClass="entr" presetSubtype="1"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heel(1)">
                                      <p:cBhvr>
                                        <p:cTn id="11" dur="2000"/>
                                        <p:tgtEl>
                                          <p:spTgt spid="5"/>
                                        </p:tgtEl>
                                      </p:cBhvr>
                                    </p:animEffect>
                                  </p:childTnLst>
                                </p:cTn>
                              </p:par>
                            </p:childTnLst>
                          </p:cTn>
                        </p:par>
                        <p:par>
                          <p:cTn id="12" fill="hold">
                            <p:stCondLst>
                              <p:cond delay="4000"/>
                            </p:stCondLst>
                            <p:childTnLst>
                              <p:par>
                                <p:cTn id="13" presetID="21" presetClass="entr" presetSubtype="1"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heel(1)">
                                      <p:cBhvr>
                                        <p:cTn id="15" dur="2000"/>
                                        <p:tgtEl>
                                          <p:spTgt spid="7"/>
                                        </p:tgtEl>
                                      </p:cBhvr>
                                    </p:animEffect>
                                  </p:childTnLst>
                                </p:cTn>
                              </p:par>
                            </p:childTnLst>
                          </p:cTn>
                        </p:par>
                        <p:par>
                          <p:cTn id="16" fill="hold">
                            <p:stCondLst>
                              <p:cond delay="6000"/>
                            </p:stCondLst>
                            <p:childTnLst>
                              <p:par>
                                <p:cTn id="17" presetID="21" presetClass="entr" presetSubtype="1"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heel(1)">
                                      <p:cBhvr>
                                        <p:cTn id="19"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descr="F:\FOTO DOKUMENTASI\CT-SCAN RS BORROMEUS\IMG20211116110146.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994676" y="2805946"/>
            <a:ext cx="3522656" cy="2641992"/>
          </a:xfrm>
          <a:prstGeom prst="rect">
            <a:avLst/>
          </a:prstGeom>
          <a:noFill/>
          <a:extLst>
            <a:ext uri="{909E8E84-426E-40DD-AFC4-6F175D3DCCD1}">
              <a14:hiddenFill xmlns:a14="http://schemas.microsoft.com/office/drawing/2010/main" xmlns="">
                <a:solidFill>
                  <a:srgbClr val="FFFFFF"/>
                </a:solidFill>
              </a14:hiddenFill>
            </a:ext>
          </a:extLst>
        </p:spPr>
      </p:pic>
      <p:sp>
        <p:nvSpPr>
          <p:cNvPr id="9" name="Title 1"/>
          <p:cNvSpPr txBox="1">
            <a:spLocks/>
          </p:cNvSpPr>
          <p:nvPr/>
        </p:nvSpPr>
        <p:spPr>
          <a:xfrm>
            <a:off x="0" y="555359"/>
            <a:ext cx="6858000" cy="1003293"/>
          </a:xfrm>
          <a:prstGeom prst="rect">
            <a:avLst/>
          </a:prstGeom>
          <a:effectLst/>
        </p:spPr>
        <p:txBody>
          <a:bodyPr vert="horz" lIns="162560" tIns="81280" rIns="162560" bIns="81280" rtlCol="0" anchor="b">
            <a:noAutofit/>
          </a:bodyPr>
          <a:lstStyle>
            <a:lvl1pPr algn="ctr" defTabSz="457200" rtl="0" eaLnBrk="1" latinLnBrk="0" hangingPunct="1">
              <a:spcBef>
                <a:spcPct val="0"/>
              </a:spcBef>
              <a:buNone/>
              <a:defRPr sz="5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b="1" dirty="0" err="1" smtClean="0">
                <a:solidFill>
                  <a:srgbClr val="FF0000"/>
                </a:solidFill>
              </a:rPr>
              <a:t>Renovasi</a:t>
            </a:r>
            <a:r>
              <a:rPr lang="en-US" sz="2800" b="1" dirty="0" smtClean="0">
                <a:solidFill>
                  <a:srgbClr val="FF0000"/>
                </a:solidFill>
              </a:rPr>
              <a:t> </a:t>
            </a:r>
            <a:r>
              <a:rPr lang="en-US" sz="2800" b="1" dirty="0" err="1" smtClean="0">
                <a:solidFill>
                  <a:srgbClr val="FF0000"/>
                </a:solidFill>
              </a:rPr>
              <a:t>Ruang</a:t>
            </a:r>
            <a:r>
              <a:rPr lang="en-US" sz="2800" b="1" dirty="0" smtClean="0">
                <a:solidFill>
                  <a:srgbClr val="FF0000"/>
                </a:solidFill>
              </a:rPr>
              <a:t> </a:t>
            </a:r>
          </a:p>
          <a:p>
            <a:r>
              <a:rPr lang="en-US" sz="2800" b="1" dirty="0" smtClean="0">
                <a:solidFill>
                  <a:srgbClr val="FF0000"/>
                </a:solidFill>
              </a:rPr>
              <a:t>CT Scan RS </a:t>
            </a:r>
            <a:r>
              <a:rPr lang="en-US" sz="2800" b="1" dirty="0" err="1" smtClean="0">
                <a:solidFill>
                  <a:srgbClr val="FF0000"/>
                </a:solidFill>
              </a:rPr>
              <a:t>Borromeus</a:t>
            </a:r>
            <a:r>
              <a:rPr lang="en-US" sz="2800" b="1" dirty="0" smtClean="0">
                <a:solidFill>
                  <a:srgbClr val="FF0000"/>
                </a:solidFill>
              </a:rPr>
              <a:t> Bandung</a:t>
            </a:r>
            <a:endParaRPr lang="id-ID" sz="2800" dirty="0">
              <a:solidFill>
                <a:srgbClr val="FF0000"/>
              </a:solidFill>
            </a:endParaRPr>
          </a:p>
        </p:txBody>
      </p:sp>
      <p:sp>
        <p:nvSpPr>
          <p:cNvPr id="4" name="TextBox 3"/>
          <p:cNvSpPr txBox="1"/>
          <p:nvPr/>
        </p:nvSpPr>
        <p:spPr>
          <a:xfrm>
            <a:off x="850984" y="2214545"/>
            <a:ext cx="2405210" cy="369332"/>
          </a:xfrm>
          <a:prstGeom prst="rect">
            <a:avLst/>
          </a:prstGeom>
          <a:noFill/>
        </p:spPr>
        <p:txBody>
          <a:bodyPr wrap="none" rtlCol="0">
            <a:spAutoFit/>
          </a:bodyPr>
          <a:lstStyle/>
          <a:p>
            <a:r>
              <a:rPr lang="en-US" b="1" dirty="0" err="1" smtClean="0">
                <a:solidFill>
                  <a:srgbClr val="0070C0"/>
                </a:solidFill>
              </a:rPr>
              <a:t>Sebelum</a:t>
            </a:r>
            <a:r>
              <a:rPr lang="en-US" b="1" dirty="0" smtClean="0">
                <a:solidFill>
                  <a:srgbClr val="0070C0"/>
                </a:solidFill>
              </a:rPr>
              <a:t> </a:t>
            </a:r>
            <a:r>
              <a:rPr lang="en-US" b="1" dirty="0" err="1" smtClean="0">
                <a:solidFill>
                  <a:srgbClr val="0070C0"/>
                </a:solidFill>
              </a:rPr>
              <a:t>Pengerjaan</a:t>
            </a:r>
            <a:endParaRPr lang="en-US" b="1" dirty="0">
              <a:solidFill>
                <a:srgbClr val="0070C0"/>
              </a:solidFill>
            </a:endParaRPr>
          </a:p>
        </p:txBody>
      </p:sp>
      <p:pic>
        <p:nvPicPr>
          <p:cNvPr id="1032" name="Picture 8" descr="F:\FOTO DOKUMENTASI\CT-SCAN RS BORROMEUS\IMG20211116110125.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053589" y="5794733"/>
            <a:ext cx="3826068" cy="286955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5085471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F:\FOTO DOKUMENTASI\CT-SCAN RS BORROMEUS\IMG20211215200855.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41660" y="4266220"/>
            <a:ext cx="3573780" cy="2680335"/>
          </a:xfrm>
          <a:prstGeom prst="flowChartAlternateProcess">
            <a:avLst/>
          </a:prstGeom>
          <a:noFill/>
          <a:extLst>
            <a:ext uri="{909E8E84-426E-40DD-AFC4-6F175D3DCCD1}">
              <a14:hiddenFill xmlns:a14="http://schemas.microsoft.com/office/drawing/2010/main" xmlns="">
                <a:solidFill>
                  <a:srgbClr val="FFFFFF"/>
                </a:solidFill>
              </a14:hiddenFill>
            </a:ext>
          </a:extLst>
        </p:spPr>
      </p:pic>
      <p:pic>
        <p:nvPicPr>
          <p:cNvPr id="5" name="Picture 7" descr="F:\FOTO DOKUMENTASI\CT-SCAN RS BORROMEUS\IMG20211207202653.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42288" y="1455726"/>
            <a:ext cx="3573152" cy="2679864"/>
          </a:xfrm>
          <a:prstGeom prst="flowChartAlternateProcess">
            <a:avLst/>
          </a:prstGeom>
          <a:noFill/>
          <a:extLst>
            <a:ext uri="{909E8E84-426E-40DD-AFC4-6F175D3DCCD1}">
              <a14:hiddenFill xmlns:a14="http://schemas.microsoft.com/office/drawing/2010/main" xmlns="">
                <a:solidFill>
                  <a:srgbClr val="FFFFFF"/>
                </a:solidFill>
              </a14:hiddenFill>
            </a:ext>
          </a:extLst>
        </p:spPr>
      </p:pic>
      <p:sp>
        <p:nvSpPr>
          <p:cNvPr id="6" name="TextBox 5"/>
          <p:cNvSpPr txBox="1"/>
          <p:nvPr/>
        </p:nvSpPr>
        <p:spPr>
          <a:xfrm>
            <a:off x="768231" y="1086394"/>
            <a:ext cx="2248372" cy="369332"/>
          </a:xfrm>
          <a:prstGeom prst="rect">
            <a:avLst/>
          </a:prstGeom>
          <a:noFill/>
        </p:spPr>
        <p:txBody>
          <a:bodyPr wrap="none" rtlCol="0">
            <a:spAutoFit/>
          </a:bodyPr>
          <a:lstStyle/>
          <a:p>
            <a:r>
              <a:rPr lang="en-US" b="1" dirty="0" err="1" smtClean="0">
                <a:solidFill>
                  <a:srgbClr val="FF0000"/>
                </a:solidFill>
              </a:rPr>
              <a:t>Sedang</a:t>
            </a:r>
            <a:r>
              <a:rPr lang="en-US" b="1" dirty="0" smtClean="0">
                <a:solidFill>
                  <a:srgbClr val="FF0000"/>
                </a:solidFill>
              </a:rPr>
              <a:t> </a:t>
            </a:r>
            <a:r>
              <a:rPr lang="en-US" b="1" dirty="0" err="1" smtClean="0">
                <a:solidFill>
                  <a:srgbClr val="FF0000"/>
                </a:solidFill>
              </a:rPr>
              <a:t>Pengerjaan</a:t>
            </a:r>
            <a:endParaRPr lang="en-US" b="1" dirty="0">
              <a:solidFill>
                <a:srgbClr val="FF0000"/>
              </a:solidFill>
            </a:endParaRPr>
          </a:p>
        </p:txBody>
      </p:sp>
      <p:sp>
        <p:nvSpPr>
          <p:cNvPr id="8" name="TextBox 7"/>
          <p:cNvSpPr txBox="1"/>
          <p:nvPr/>
        </p:nvSpPr>
        <p:spPr>
          <a:xfrm>
            <a:off x="4015440" y="2610992"/>
            <a:ext cx="2381806" cy="646331"/>
          </a:xfrm>
          <a:prstGeom prst="rect">
            <a:avLst/>
          </a:prstGeom>
          <a:noFill/>
        </p:spPr>
        <p:txBody>
          <a:bodyPr wrap="none" rtlCol="0">
            <a:spAutoFit/>
          </a:bodyPr>
          <a:lstStyle/>
          <a:p>
            <a:r>
              <a:rPr lang="en-US" b="1" dirty="0" smtClean="0">
                <a:solidFill>
                  <a:srgbClr val="0070C0"/>
                </a:solidFill>
              </a:rPr>
              <a:t>Proses </a:t>
            </a:r>
            <a:r>
              <a:rPr lang="en-US" b="1" dirty="0" err="1" smtClean="0">
                <a:solidFill>
                  <a:srgbClr val="0070C0"/>
                </a:solidFill>
              </a:rPr>
              <a:t>Pemasangan</a:t>
            </a:r>
            <a:r>
              <a:rPr lang="en-US" b="1" dirty="0" smtClean="0">
                <a:solidFill>
                  <a:srgbClr val="0070C0"/>
                </a:solidFill>
              </a:rPr>
              <a:t> </a:t>
            </a:r>
          </a:p>
          <a:p>
            <a:r>
              <a:rPr lang="en-US" b="1" dirty="0" err="1" smtClean="0">
                <a:solidFill>
                  <a:srgbClr val="0070C0"/>
                </a:solidFill>
              </a:rPr>
              <a:t>Timah</a:t>
            </a:r>
            <a:r>
              <a:rPr lang="en-US" b="1" dirty="0" smtClean="0">
                <a:solidFill>
                  <a:srgbClr val="0070C0"/>
                </a:solidFill>
              </a:rPr>
              <a:t> </a:t>
            </a:r>
            <a:r>
              <a:rPr lang="en-US" b="1" dirty="0" err="1" smtClean="0">
                <a:solidFill>
                  <a:srgbClr val="0070C0"/>
                </a:solidFill>
              </a:rPr>
              <a:t>Hitam</a:t>
            </a:r>
            <a:endParaRPr lang="en-US" b="1" dirty="0">
              <a:solidFill>
                <a:srgbClr val="0070C0"/>
              </a:solidFill>
            </a:endParaRPr>
          </a:p>
        </p:txBody>
      </p:sp>
      <p:sp>
        <p:nvSpPr>
          <p:cNvPr id="9" name="TextBox 8"/>
          <p:cNvSpPr txBox="1"/>
          <p:nvPr/>
        </p:nvSpPr>
        <p:spPr>
          <a:xfrm>
            <a:off x="4015440" y="5204843"/>
            <a:ext cx="2381806" cy="646331"/>
          </a:xfrm>
          <a:prstGeom prst="rect">
            <a:avLst/>
          </a:prstGeom>
          <a:noFill/>
        </p:spPr>
        <p:txBody>
          <a:bodyPr wrap="none" rtlCol="0">
            <a:spAutoFit/>
          </a:bodyPr>
          <a:lstStyle/>
          <a:p>
            <a:r>
              <a:rPr lang="en-US" b="1" dirty="0" smtClean="0">
                <a:solidFill>
                  <a:srgbClr val="0070C0"/>
                </a:solidFill>
              </a:rPr>
              <a:t>Proses </a:t>
            </a:r>
            <a:r>
              <a:rPr lang="en-US" b="1" dirty="0" err="1" smtClean="0">
                <a:solidFill>
                  <a:srgbClr val="0070C0"/>
                </a:solidFill>
              </a:rPr>
              <a:t>Pemasangan</a:t>
            </a:r>
            <a:r>
              <a:rPr lang="en-US" b="1" dirty="0" smtClean="0">
                <a:solidFill>
                  <a:srgbClr val="0070C0"/>
                </a:solidFill>
              </a:rPr>
              <a:t> </a:t>
            </a:r>
          </a:p>
          <a:p>
            <a:r>
              <a:rPr lang="en-US" b="1" dirty="0" smtClean="0">
                <a:solidFill>
                  <a:srgbClr val="0070C0"/>
                </a:solidFill>
              </a:rPr>
              <a:t>Gypsum / </a:t>
            </a:r>
            <a:r>
              <a:rPr lang="en-US" b="1" dirty="0" err="1" smtClean="0">
                <a:solidFill>
                  <a:srgbClr val="0070C0"/>
                </a:solidFill>
              </a:rPr>
              <a:t>Partisi</a:t>
            </a:r>
            <a:endParaRPr lang="en-US" b="1" dirty="0">
              <a:solidFill>
                <a:srgbClr val="0070C0"/>
              </a:solidFill>
            </a:endParaRPr>
          </a:p>
        </p:txBody>
      </p:sp>
      <p:pic>
        <p:nvPicPr>
          <p:cNvPr id="10" name="Picture 9" descr="C:\Users\HPM\Downloads\IMG20211215200907.jpg"/>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41660" y="7080068"/>
            <a:ext cx="3573152" cy="2419639"/>
          </a:xfrm>
          <a:prstGeom prst="flowChartAlternateProcess">
            <a:avLst/>
          </a:prstGeom>
          <a:noFill/>
          <a:ln>
            <a:noFill/>
          </a:ln>
        </p:spPr>
      </p:pic>
      <p:sp>
        <p:nvSpPr>
          <p:cNvPr id="11" name="TextBox 10"/>
          <p:cNvSpPr txBox="1"/>
          <p:nvPr/>
        </p:nvSpPr>
        <p:spPr>
          <a:xfrm>
            <a:off x="4015440" y="8014083"/>
            <a:ext cx="2381806" cy="646331"/>
          </a:xfrm>
          <a:prstGeom prst="rect">
            <a:avLst/>
          </a:prstGeom>
          <a:noFill/>
        </p:spPr>
        <p:txBody>
          <a:bodyPr wrap="none" rtlCol="0">
            <a:spAutoFit/>
          </a:bodyPr>
          <a:lstStyle/>
          <a:p>
            <a:r>
              <a:rPr lang="en-US" b="1" dirty="0" smtClean="0">
                <a:solidFill>
                  <a:srgbClr val="0070C0"/>
                </a:solidFill>
              </a:rPr>
              <a:t>Proses </a:t>
            </a:r>
            <a:r>
              <a:rPr lang="en-US" b="1" dirty="0" err="1" smtClean="0">
                <a:solidFill>
                  <a:srgbClr val="0070C0"/>
                </a:solidFill>
              </a:rPr>
              <a:t>Pemasangan</a:t>
            </a:r>
            <a:r>
              <a:rPr lang="en-US" b="1" dirty="0" smtClean="0">
                <a:solidFill>
                  <a:srgbClr val="0070C0"/>
                </a:solidFill>
              </a:rPr>
              <a:t> </a:t>
            </a:r>
          </a:p>
          <a:p>
            <a:r>
              <a:rPr lang="en-US" b="1" dirty="0" err="1" smtClean="0">
                <a:solidFill>
                  <a:srgbClr val="0070C0"/>
                </a:solidFill>
              </a:rPr>
              <a:t>Plafon</a:t>
            </a:r>
            <a:r>
              <a:rPr lang="en-US" b="1" dirty="0" smtClean="0">
                <a:solidFill>
                  <a:srgbClr val="0070C0"/>
                </a:solidFill>
              </a:rPr>
              <a:t> / </a:t>
            </a:r>
            <a:r>
              <a:rPr lang="en-US" b="1" dirty="0" err="1" smtClean="0">
                <a:solidFill>
                  <a:srgbClr val="0070C0"/>
                </a:solidFill>
              </a:rPr>
              <a:t>Partisi</a:t>
            </a:r>
            <a:endParaRPr lang="en-US" b="1" dirty="0">
              <a:solidFill>
                <a:srgbClr val="0070C0"/>
              </a:solidFill>
            </a:endParaRPr>
          </a:p>
        </p:txBody>
      </p:sp>
    </p:spTree>
    <p:extLst>
      <p:ext uri="{BB962C8B-B14F-4D97-AF65-F5344CB8AC3E}">
        <p14:creationId xmlns:p14="http://schemas.microsoft.com/office/powerpoint/2010/main" xmlns="" val="94282954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FOTO DOKUMENTASI\CT-SCAN RS BORROMEUS\20220124_202111.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78836" y="979714"/>
            <a:ext cx="5586835" cy="2783204"/>
          </a:xfrm>
          <a:prstGeom prst="rect">
            <a:avLst/>
          </a:prstGeom>
          <a:noFill/>
          <a:ln>
            <a:noFill/>
          </a:ln>
        </p:spPr>
      </p:pic>
      <p:pic>
        <p:nvPicPr>
          <p:cNvPr id="7" name="Picture 6" descr="F:\FOTO DOKUMENTASI\CT-SCAN RS BORROMEUS\20220124_202057.jpg"/>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78837" y="3880483"/>
            <a:ext cx="5586834" cy="2859405"/>
          </a:xfrm>
          <a:prstGeom prst="rect">
            <a:avLst/>
          </a:prstGeom>
          <a:noFill/>
          <a:ln>
            <a:noFill/>
          </a:ln>
        </p:spPr>
      </p:pic>
      <p:pic>
        <p:nvPicPr>
          <p:cNvPr id="8" name="Picture 7" descr="F:\FOTO DOKUMENTASI\CT-SCAN RS BORROMEUS\20220124_202123.jpg"/>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78836" y="6884126"/>
            <a:ext cx="5586835" cy="2508609"/>
          </a:xfrm>
          <a:prstGeom prst="rect">
            <a:avLst/>
          </a:prstGeom>
          <a:noFill/>
          <a:ln>
            <a:noFill/>
          </a:ln>
        </p:spPr>
      </p:pic>
      <p:sp>
        <p:nvSpPr>
          <p:cNvPr id="9" name="TextBox 8"/>
          <p:cNvSpPr txBox="1"/>
          <p:nvPr/>
        </p:nvSpPr>
        <p:spPr>
          <a:xfrm>
            <a:off x="578837" y="532396"/>
            <a:ext cx="2217017" cy="369332"/>
          </a:xfrm>
          <a:prstGeom prst="rect">
            <a:avLst/>
          </a:prstGeom>
          <a:noFill/>
        </p:spPr>
        <p:txBody>
          <a:bodyPr wrap="none" rtlCol="0">
            <a:spAutoFit/>
          </a:bodyPr>
          <a:lstStyle/>
          <a:p>
            <a:r>
              <a:rPr lang="en-US" b="1" dirty="0" err="1" smtClean="0">
                <a:solidFill>
                  <a:srgbClr val="FF0000"/>
                </a:solidFill>
              </a:rPr>
              <a:t>Selesai</a:t>
            </a:r>
            <a:r>
              <a:rPr lang="en-US" b="1" dirty="0" smtClean="0">
                <a:solidFill>
                  <a:srgbClr val="FF0000"/>
                </a:solidFill>
              </a:rPr>
              <a:t> </a:t>
            </a:r>
            <a:r>
              <a:rPr lang="en-US" b="1" dirty="0" err="1" smtClean="0">
                <a:solidFill>
                  <a:srgbClr val="FF0000"/>
                </a:solidFill>
              </a:rPr>
              <a:t>Dikerjakan</a:t>
            </a:r>
            <a:endParaRPr lang="en-US" b="1" dirty="0">
              <a:solidFill>
                <a:srgbClr val="FF0000"/>
              </a:solidFill>
            </a:endParaRPr>
          </a:p>
        </p:txBody>
      </p:sp>
    </p:spTree>
    <p:extLst>
      <p:ext uri="{BB962C8B-B14F-4D97-AF65-F5344CB8AC3E}">
        <p14:creationId xmlns:p14="http://schemas.microsoft.com/office/powerpoint/2010/main" xmlns="" val="215027406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F:\FOTO DOKUMENTASI\MRI-KLATEN 2020-1\IMG20201108151614.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673098" y="2339370"/>
            <a:ext cx="3032224" cy="2425274"/>
          </a:xfrm>
          <a:prstGeom prst="flowChartDocument">
            <a:avLst/>
          </a:prstGeom>
          <a:noFill/>
          <a:extLst>
            <a:ext uri="{909E8E84-426E-40DD-AFC4-6F175D3DCCD1}">
              <a14:hiddenFill xmlns:a14="http://schemas.microsoft.com/office/drawing/2010/main" xmlns="">
                <a:solidFill>
                  <a:srgbClr val="FFFFFF"/>
                </a:solidFill>
              </a14:hiddenFill>
            </a:ext>
          </a:extLst>
        </p:spPr>
      </p:pic>
      <p:sp>
        <p:nvSpPr>
          <p:cNvPr id="2" name="Title 1"/>
          <p:cNvSpPr>
            <a:spLocks noGrp="1"/>
          </p:cNvSpPr>
          <p:nvPr>
            <p:ph type="title"/>
          </p:nvPr>
        </p:nvSpPr>
        <p:spPr>
          <a:xfrm>
            <a:off x="356815" y="393590"/>
            <a:ext cx="6172200" cy="1083056"/>
          </a:xfrm>
        </p:spPr>
        <p:txBody>
          <a:bodyPr>
            <a:noAutofit/>
          </a:bodyPr>
          <a:lstStyle/>
          <a:p>
            <a:r>
              <a:rPr lang="en-US" sz="3600" dirty="0" smtClean="0">
                <a:solidFill>
                  <a:srgbClr val="FF0000"/>
                </a:solidFill>
              </a:rPr>
              <a:t>PEMBANGUNAN GEDUNG MRI </a:t>
            </a:r>
            <a:br>
              <a:rPr lang="en-US" sz="3600" dirty="0" smtClean="0">
                <a:solidFill>
                  <a:srgbClr val="FF0000"/>
                </a:solidFill>
              </a:rPr>
            </a:br>
            <a:r>
              <a:rPr lang="en-US" sz="3600" dirty="0" smtClean="0">
                <a:solidFill>
                  <a:srgbClr val="FF0000"/>
                </a:solidFill>
              </a:rPr>
              <a:t>RSUP dr. </a:t>
            </a:r>
            <a:r>
              <a:rPr lang="en-US" sz="3600" dirty="0" err="1" smtClean="0">
                <a:solidFill>
                  <a:srgbClr val="FF0000"/>
                </a:solidFill>
              </a:rPr>
              <a:t>Soeradji</a:t>
            </a:r>
            <a:r>
              <a:rPr lang="en-US" sz="3600" dirty="0" smtClean="0">
                <a:solidFill>
                  <a:srgbClr val="FF0000"/>
                </a:solidFill>
              </a:rPr>
              <a:t> </a:t>
            </a:r>
            <a:r>
              <a:rPr lang="en-US" sz="3600" dirty="0" err="1" smtClean="0">
                <a:solidFill>
                  <a:srgbClr val="FF0000"/>
                </a:solidFill>
              </a:rPr>
              <a:t>Klaten</a:t>
            </a:r>
            <a:endParaRPr lang="en-US" sz="3600" dirty="0">
              <a:solidFill>
                <a:srgbClr val="FF0000"/>
              </a:solidFill>
            </a:endParaRPr>
          </a:p>
        </p:txBody>
      </p:sp>
      <p:sp>
        <p:nvSpPr>
          <p:cNvPr id="5" name="Title 1"/>
          <p:cNvSpPr txBox="1">
            <a:spLocks/>
          </p:cNvSpPr>
          <p:nvPr/>
        </p:nvSpPr>
        <p:spPr>
          <a:xfrm>
            <a:off x="225169" y="1760229"/>
            <a:ext cx="3083687" cy="501647"/>
          </a:xfrm>
          <a:prstGeom prst="rect">
            <a:avLst/>
          </a:prstGeom>
          <a:effectLst/>
        </p:spPr>
        <p:txBody>
          <a:bodyPr vert="horz" lIns="162560" tIns="81280" rIns="162560" bIns="81280" rtlCol="0" anchor="b">
            <a:noAutofit/>
          </a:bodyPr>
          <a:lstStyle>
            <a:lvl1pPr algn="ctr" defTabSz="457200" rtl="0" eaLnBrk="1" latinLnBrk="0" hangingPunct="1">
              <a:spcBef>
                <a:spcPct val="0"/>
              </a:spcBef>
              <a:buNone/>
              <a:defRPr sz="5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just"/>
            <a:r>
              <a:rPr lang="en-US" sz="2800" b="1" dirty="0" smtClean="0">
                <a:solidFill>
                  <a:srgbClr val="0070C0"/>
                </a:solidFill>
              </a:rPr>
              <a:t>Proses </a:t>
            </a:r>
            <a:r>
              <a:rPr lang="en-US" sz="2800" b="1" dirty="0" err="1" smtClean="0">
                <a:solidFill>
                  <a:srgbClr val="0070C0"/>
                </a:solidFill>
              </a:rPr>
              <a:t>Pengerjaan</a:t>
            </a:r>
            <a:r>
              <a:rPr lang="en-US" sz="2800" b="1" dirty="0" smtClean="0">
                <a:solidFill>
                  <a:srgbClr val="0070C0"/>
                </a:solidFill>
              </a:rPr>
              <a:t> </a:t>
            </a:r>
            <a:endParaRPr lang="id-ID" sz="2800" dirty="0">
              <a:solidFill>
                <a:srgbClr val="0070C0"/>
              </a:solidFill>
            </a:endParaRPr>
          </a:p>
        </p:txBody>
      </p:sp>
      <p:pic>
        <p:nvPicPr>
          <p:cNvPr id="2051" name="Picture 3" descr="F:\FOTO DOKUMENTASI\MRI-KLATEN 2020-1\IMG20201108151709.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40803" y="5429786"/>
            <a:ext cx="2852420" cy="2139315"/>
          </a:xfrm>
          <a:prstGeom prst="flowChartAlternateProcess">
            <a:avLst/>
          </a:prstGeom>
          <a:noFill/>
          <a:extLst>
            <a:ext uri="{909E8E84-426E-40DD-AFC4-6F175D3DCCD1}">
              <a14:hiddenFill xmlns:a14="http://schemas.microsoft.com/office/drawing/2010/main" xmlns="">
                <a:solidFill>
                  <a:srgbClr val="FFFFFF"/>
                </a:solidFill>
              </a14:hiddenFill>
            </a:ext>
          </a:extLst>
        </p:spPr>
      </p:pic>
      <p:pic>
        <p:nvPicPr>
          <p:cNvPr id="2053" name="Picture 5" descr="F:\FOTO DOKUMENTASI\MRI-KLATEN 2020-1\IMG20201108151714.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615948" y="5429786"/>
            <a:ext cx="2984788" cy="2238591"/>
          </a:xfrm>
          <a:prstGeom prst="roundRect">
            <a:avLst/>
          </a:prstGeom>
          <a:noFill/>
          <a:extLst>
            <a:ext uri="{909E8E84-426E-40DD-AFC4-6F175D3DCCD1}">
              <a14:hiddenFill xmlns:a14="http://schemas.microsoft.com/office/drawing/2010/main" xmlns="">
                <a:solidFill>
                  <a:srgbClr val="FFFFFF"/>
                </a:solidFill>
              </a14:hiddenFill>
            </a:ext>
          </a:extLst>
        </p:spPr>
      </p:pic>
      <p:sp>
        <p:nvSpPr>
          <p:cNvPr id="9" name="TextBox 8"/>
          <p:cNvSpPr txBox="1"/>
          <p:nvPr/>
        </p:nvSpPr>
        <p:spPr>
          <a:xfrm>
            <a:off x="479283" y="4704780"/>
            <a:ext cx="2534733" cy="369332"/>
          </a:xfrm>
          <a:prstGeom prst="rect">
            <a:avLst/>
          </a:prstGeom>
          <a:noFill/>
        </p:spPr>
        <p:txBody>
          <a:bodyPr wrap="none" rtlCol="0">
            <a:spAutoFit/>
          </a:bodyPr>
          <a:lstStyle/>
          <a:p>
            <a:r>
              <a:rPr lang="en-US" b="1" dirty="0" smtClean="0">
                <a:solidFill>
                  <a:srgbClr val="0070C0"/>
                </a:solidFill>
              </a:rPr>
              <a:t>Proses </a:t>
            </a:r>
            <a:r>
              <a:rPr lang="en-US" b="1" dirty="0" err="1" smtClean="0">
                <a:solidFill>
                  <a:srgbClr val="0070C0"/>
                </a:solidFill>
              </a:rPr>
              <a:t>Pasangan</a:t>
            </a:r>
            <a:r>
              <a:rPr lang="en-US" b="1" dirty="0" smtClean="0">
                <a:solidFill>
                  <a:srgbClr val="0070C0"/>
                </a:solidFill>
              </a:rPr>
              <a:t> Bata</a:t>
            </a:r>
            <a:endParaRPr lang="en-US" b="1" dirty="0">
              <a:solidFill>
                <a:srgbClr val="0070C0"/>
              </a:solidFill>
            </a:endParaRPr>
          </a:p>
        </p:txBody>
      </p:sp>
      <p:sp>
        <p:nvSpPr>
          <p:cNvPr id="10" name="TextBox 9"/>
          <p:cNvSpPr txBox="1"/>
          <p:nvPr/>
        </p:nvSpPr>
        <p:spPr>
          <a:xfrm>
            <a:off x="4343325" y="4757263"/>
            <a:ext cx="1982146" cy="369332"/>
          </a:xfrm>
          <a:prstGeom prst="rect">
            <a:avLst/>
          </a:prstGeom>
          <a:noFill/>
        </p:spPr>
        <p:txBody>
          <a:bodyPr wrap="none" rtlCol="0">
            <a:spAutoFit/>
          </a:bodyPr>
          <a:lstStyle/>
          <a:p>
            <a:r>
              <a:rPr lang="en-US" b="1" dirty="0" smtClean="0">
                <a:solidFill>
                  <a:srgbClr val="0070C0"/>
                </a:solidFill>
              </a:rPr>
              <a:t>Proses </a:t>
            </a:r>
            <a:r>
              <a:rPr lang="en-US" b="1" dirty="0" err="1" smtClean="0">
                <a:solidFill>
                  <a:srgbClr val="0070C0"/>
                </a:solidFill>
              </a:rPr>
              <a:t>Plesteran</a:t>
            </a:r>
            <a:endParaRPr lang="en-US" b="1" dirty="0">
              <a:solidFill>
                <a:srgbClr val="0070C0"/>
              </a:solidFill>
            </a:endParaRPr>
          </a:p>
        </p:txBody>
      </p:sp>
      <p:sp>
        <p:nvSpPr>
          <p:cNvPr id="11" name="TextBox 10"/>
          <p:cNvSpPr txBox="1"/>
          <p:nvPr/>
        </p:nvSpPr>
        <p:spPr>
          <a:xfrm>
            <a:off x="479283" y="7764781"/>
            <a:ext cx="2611164" cy="646331"/>
          </a:xfrm>
          <a:prstGeom prst="rect">
            <a:avLst/>
          </a:prstGeom>
          <a:noFill/>
        </p:spPr>
        <p:txBody>
          <a:bodyPr wrap="none" rtlCol="0">
            <a:spAutoFit/>
          </a:bodyPr>
          <a:lstStyle/>
          <a:p>
            <a:pPr algn="ctr"/>
            <a:r>
              <a:rPr lang="en-US" b="1" dirty="0" smtClean="0">
                <a:solidFill>
                  <a:srgbClr val="0070C0"/>
                </a:solidFill>
              </a:rPr>
              <a:t>Proses </a:t>
            </a:r>
            <a:r>
              <a:rPr lang="en-US" b="1" dirty="0" err="1" smtClean="0">
                <a:solidFill>
                  <a:srgbClr val="0070C0"/>
                </a:solidFill>
              </a:rPr>
              <a:t>Pengerasan</a:t>
            </a:r>
            <a:r>
              <a:rPr lang="en-US" b="1" dirty="0" smtClean="0">
                <a:solidFill>
                  <a:srgbClr val="0070C0"/>
                </a:solidFill>
              </a:rPr>
              <a:t> </a:t>
            </a:r>
          </a:p>
          <a:p>
            <a:pPr algn="ctr"/>
            <a:r>
              <a:rPr lang="en-US" b="1" dirty="0" err="1" smtClean="0">
                <a:solidFill>
                  <a:srgbClr val="0070C0"/>
                </a:solidFill>
              </a:rPr>
              <a:t>Lantai</a:t>
            </a:r>
            <a:r>
              <a:rPr lang="en-US" b="1" dirty="0" smtClean="0">
                <a:solidFill>
                  <a:srgbClr val="0070C0"/>
                </a:solidFill>
              </a:rPr>
              <a:t> </a:t>
            </a:r>
            <a:r>
              <a:rPr lang="en-US" b="1" dirty="0" err="1" smtClean="0">
                <a:solidFill>
                  <a:srgbClr val="0070C0"/>
                </a:solidFill>
              </a:rPr>
              <a:t>untuk</a:t>
            </a:r>
            <a:r>
              <a:rPr lang="en-US" b="1" dirty="0" smtClean="0">
                <a:solidFill>
                  <a:srgbClr val="0070C0"/>
                </a:solidFill>
              </a:rPr>
              <a:t> </a:t>
            </a:r>
            <a:r>
              <a:rPr lang="en-US" b="1" dirty="0" err="1" smtClean="0">
                <a:solidFill>
                  <a:srgbClr val="0070C0"/>
                </a:solidFill>
              </a:rPr>
              <a:t>Alat</a:t>
            </a:r>
            <a:r>
              <a:rPr lang="en-US" b="1" dirty="0" smtClean="0">
                <a:solidFill>
                  <a:srgbClr val="0070C0"/>
                </a:solidFill>
              </a:rPr>
              <a:t> MRI</a:t>
            </a:r>
            <a:endParaRPr lang="en-US" b="1" dirty="0">
              <a:solidFill>
                <a:srgbClr val="0070C0"/>
              </a:solidFill>
            </a:endParaRPr>
          </a:p>
        </p:txBody>
      </p:sp>
      <p:sp>
        <p:nvSpPr>
          <p:cNvPr id="12" name="TextBox 11"/>
          <p:cNvSpPr txBox="1"/>
          <p:nvPr/>
        </p:nvSpPr>
        <p:spPr>
          <a:xfrm>
            <a:off x="3942963" y="7778593"/>
            <a:ext cx="2330766" cy="646331"/>
          </a:xfrm>
          <a:prstGeom prst="rect">
            <a:avLst/>
          </a:prstGeom>
          <a:noFill/>
        </p:spPr>
        <p:txBody>
          <a:bodyPr wrap="none" rtlCol="0">
            <a:spAutoFit/>
          </a:bodyPr>
          <a:lstStyle/>
          <a:p>
            <a:pPr algn="ctr"/>
            <a:r>
              <a:rPr lang="en-US" b="1" dirty="0" smtClean="0">
                <a:solidFill>
                  <a:srgbClr val="0070C0"/>
                </a:solidFill>
              </a:rPr>
              <a:t>Proses </a:t>
            </a:r>
            <a:r>
              <a:rPr lang="en-US" b="1" dirty="0" err="1" smtClean="0">
                <a:solidFill>
                  <a:srgbClr val="0070C0"/>
                </a:solidFill>
              </a:rPr>
              <a:t>Pemasangan</a:t>
            </a:r>
            <a:endParaRPr lang="en-US" b="1" dirty="0" smtClean="0">
              <a:solidFill>
                <a:srgbClr val="0070C0"/>
              </a:solidFill>
            </a:endParaRPr>
          </a:p>
          <a:p>
            <a:pPr algn="ctr"/>
            <a:r>
              <a:rPr lang="en-US" b="1" dirty="0" smtClean="0">
                <a:solidFill>
                  <a:srgbClr val="0070C0"/>
                </a:solidFill>
              </a:rPr>
              <a:t>Ducting </a:t>
            </a:r>
            <a:endParaRPr lang="en-US" b="1" dirty="0">
              <a:solidFill>
                <a:srgbClr val="0070C0"/>
              </a:solidFill>
            </a:endParaRPr>
          </a:p>
        </p:txBody>
      </p:sp>
      <p:pic>
        <p:nvPicPr>
          <p:cNvPr id="2054" name="Picture 6" descr="F:\FOTO DOKUMENTASI\MRI-KLATEN 2020-2\IMG20201027082607.jp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24192" y="2431967"/>
            <a:ext cx="2936638" cy="220247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86095686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53744" y="783608"/>
            <a:ext cx="3083687" cy="501647"/>
          </a:xfrm>
          <a:prstGeom prst="rect">
            <a:avLst/>
          </a:prstGeom>
          <a:effectLst/>
        </p:spPr>
        <p:txBody>
          <a:bodyPr vert="horz" lIns="162560" tIns="81280" rIns="162560" bIns="81280" rtlCol="0" anchor="b">
            <a:noAutofit/>
          </a:bodyPr>
          <a:lstStyle>
            <a:lvl1pPr algn="ctr" defTabSz="457200" rtl="0" eaLnBrk="1" latinLnBrk="0" hangingPunct="1">
              <a:spcBef>
                <a:spcPct val="0"/>
              </a:spcBef>
              <a:buNone/>
              <a:defRPr sz="5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just"/>
            <a:r>
              <a:rPr lang="en-US" sz="2800" b="1" dirty="0" smtClean="0">
                <a:solidFill>
                  <a:srgbClr val="0070C0"/>
                </a:solidFill>
              </a:rPr>
              <a:t>Proses </a:t>
            </a:r>
            <a:r>
              <a:rPr lang="en-US" sz="2800" b="1" dirty="0" err="1" smtClean="0">
                <a:solidFill>
                  <a:srgbClr val="0070C0"/>
                </a:solidFill>
              </a:rPr>
              <a:t>Pengerjaan</a:t>
            </a:r>
            <a:r>
              <a:rPr lang="en-US" sz="2800" b="1" dirty="0" smtClean="0">
                <a:solidFill>
                  <a:srgbClr val="0070C0"/>
                </a:solidFill>
              </a:rPr>
              <a:t> </a:t>
            </a:r>
            <a:endParaRPr lang="id-ID" sz="2800" dirty="0">
              <a:solidFill>
                <a:srgbClr val="0070C0"/>
              </a:solidFill>
            </a:endParaRPr>
          </a:p>
        </p:txBody>
      </p:sp>
      <p:pic>
        <p:nvPicPr>
          <p:cNvPr id="3074" name="Picture 2" descr="F:\FOTO DOKUMENTASI\MRI-KLATEN 2020-2\IMG20201118095740.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076614" y="4132835"/>
            <a:ext cx="3023933" cy="2267949"/>
          </a:xfrm>
          <a:prstGeom prst="flowChartAlternateProcess">
            <a:avLst/>
          </a:prstGeom>
          <a:noFill/>
          <a:extLst>
            <a:ext uri="{909E8E84-426E-40DD-AFC4-6F175D3DCCD1}">
              <a14:hiddenFill xmlns:a14="http://schemas.microsoft.com/office/drawing/2010/main" xmlns="">
                <a:solidFill>
                  <a:srgbClr val="FFFFFF"/>
                </a:solidFill>
              </a14:hiddenFill>
            </a:ext>
          </a:extLst>
        </p:spPr>
      </p:pic>
      <p:pic>
        <p:nvPicPr>
          <p:cNvPr id="3075" name="Picture 3" descr="F:\FOTO DOKUMENTASI\MRI-KLATEN 2020-2\IMG20201114131543.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76371" y="1422840"/>
            <a:ext cx="3376764" cy="2532573"/>
          </a:xfrm>
          <a:prstGeom prst="flowChartAlternateProcess">
            <a:avLst/>
          </a:prstGeom>
          <a:noFill/>
          <a:extLst>
            <a:ext uri="{909E8E84-426E-40DD-AFC4-6F175D3DCCD1}">
              <a14:hiddenFill xmlns:a14="http://schemas.microsoft.com/office/drawing/2010/main" xmlns="">
                <a:solidFill>
                  <a:srgbClr val="FFFFFF"/>
                </a:solidFill>
              </a14:hiddenFill>
            </a:ext>
          </a:extLst>
        </p:spPr>
      </p:pic>
      <p:pic>
        <p:nvPicPr>
          <p:cNvPr id="3079" name="Picture 7" descr="F:\FOTO DOKUMENTASI\MRI-KLATEN 2020-2\IMG20201123172146.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76370" y="6544402"/>
            <a:ext cx="3690663" cy="2767998"/>
          </a:xfrm>
          <a:prstGeom prst="flowChartAlternateProcess">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92707731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descr="F:\FOTO DOKUMENTASI\MRI-KLATEN 2020-3\IMG2020120407205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20916" y="1096736"/>
            <a:ext cx="4314370" cy="3235778"/>
          </a:xfrm>
          <a:prstGeom prst="rect">
            <a:avLst/>
          </a:prstGeom>
          <a:noFill/>
          <a:extLst>
            <a:ext uri="{909E8E84-426E-40DD-AFC4-6F175D3DCCD1}">
              <a14:hiddenFill xmlns:a14="http://schemas.microsoft.com/office/drawing/2010/main" xmlns="">
                <a:solidFill>
                  <a:srgbClr val="FFFFFF"/>
                </a:solidFill>
              </a14:hiddenFill>
            </a:ext>
          </a:extLst>
        </p:spPr>
      </p:pic>
      <p:pic>
        <p:nvPicPr>
          <p:cNvPr id="4100" name="Picture 4" descr="F:\FOTO DOKUMENTASI\MRI-KLATEN 2020-3\IMG20201204072106.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578101" y="2043792"/>
            <a:ext cx="3957866" cy="2968399"/>
          </a:xfrm>
          <a:prstGeom prst="rect">
            <a:avLst/>
          </a:prstGeom>
          <a:noFill/>
          <a:extLst>
            <a:ext uri="{909E8E84-426E-40DD-AFC4-6F175D3DCCD1}">
              <a14:hiddenFill xmlns:a14="http://schemas.microsoft.com/office/drawing/2010/main" xmlns="">
                <a:solidFill>
                  <a:srgbClr val="FFFFFF"/>
                </a:solidFill>
              </a14:hiddenFill>
            </a:ext>
          </a:extLst>
        </p:spPr>
      </p:pic>
      <p:pic>
        <p:nvPicPr>
          <p:cNvPr id="4101" name="Picture 5" descr="F:\FOTO DOKUMENTASI\MRI-KLATEN 2020-2\IMG20201204081445.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20916" y="5216128"/>
            <a:ext cx="3578223" cy="2683668"/>
          </a:xfrm>
          <a:prstGeom prst="rect">
            <a:avLst/>
          </a:prstGeom>
          <a:noFill/>
          <a:extLst>
            <a:ext uri="{909E8E84-426E-40DD-AFC4-6F175D3DCCD1}">
              <a14:hiddenFill xmlns:a14="http://schemas.microsoft.com/office/drawing/2010/main" xmlns="">
                <a:solidFill>
                  <a:srgbClr val="FFFFFF"/>
                </a:solidFill>
              </a14:hiddenFill>
            </a:ext>
          </a:extLst>
        </p:spPr>
      </p:pic>
      <p:pic>
        <p:nvPicPr>
          <p:cNvPr id="4098" name="Picture 2" descr="F:\FOTO DOKUMENTASI\MRI-KLATEN 2020-2\IMG20201129094242.jp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770986" y="6872288"/>
            <a:ext cx="3378199" cy="2533649"/>
          </a:xfrm>
          <a:prstGeom prst="rect">
            <a:avLst/>
          </a:prstGeom>
          <a:noFill/>
          <a:extLst>
            <a:ext uri="{909E8E84-426E-40DD-AFC4-6F175D3DCCD1}">
              <a14:hiddenFill xmlns:a14="http://schemas.microsoft.com/office/drawing/2010/main" xmlns="">
                <a:solidFill>
                  <a:srgbClr val="FFFFFF"/>
                </a:solidFill>
              </a14:hiddenFill>
            </a:ext>
          </a:extLst>
        </p:spPr>
      </p:pic>
      <p:sp>
        <p:nvSpPr>
          <p:cNvPr id="8" name="Title 1"/>
          <p:cNvSpPr txBox="1">
            <a:spLocks/>
          </p:cNvSpPr>
          <p:nvPr/>
        </p:nvSpPr>
        <p:spPr>
          <a:xfrm>
            <a:off x="420916" y="488725"/>
            <a:ext cx="3083687" cy="501647"/>
          </a:xfrm>
          <a:prstGeom prst="rect">
            <a:avLst/>
          </a:prstGeom>
          <a:effectLst/>
        </p:spPr>
        <p:txBody>
          <a:bodyPr vert="horz" lIns="162560" tIns="81280" rIns="162560" bIns="81280" rtlCol="0" anchor="b">
            <a:noAutofit/>
          </a:bodyPr>
          <a:lstStyle>
            <a:lvl1pPr algn="ctr" defTabSz="457200" rtl="0" eaLnBrk="1" latinLnBrk="0" hangingPunct="1">
              <a:spcBef>
                <a:spcPct val="0"/>
              </a:spcBef>
              <a:buNone/>
              <a:defRPr sz="5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just"/>
            <a:r>
              <a:rPr lang="en-US" sz="2800" b="1" dirty="0" err="1" smtClean="0">
                <a:solidFill>
                  <a:srgbClr val="FF0000"/>
                </a:solidFill>
              </a:rPr>
              <a:t>Selesai</a:t>
            </a:r>
            <a:r>
              <a:rPr lang="en-US" sz="2800" b="1" dirty="0" smtClean="0">
                <a:solidFill>
                  <a:srgbClr val="FF0000"/>
                </a:solidFill>
              </a:rPr>
              <a:t> </a:t>
            </a:r>
            <a:r>
              <a:rPr lang="en-US" sz="2800" b="1" dirty="0" err="1" smtClean="0">
                <a:solidFill>
                  <a:srgbClr val="FF0000"/>
                </a:solidFill>
              </a:rPr>
              <a:t>Dikerjakan</a:t>
            </a:r>
            <a:endParaRPr lang="id-ID" sz="2800" dirty="0">
              <a:solidFill>
                <a:srgbClr val="FF0000"/>
              </a:solidFill>
            </a:endParaRPr>
          </a:p>
        </p:txBody>
      </p:sp>
    </p:spTree>
    <p:extLst>
      <p:ext uri="{BB962C8B-B14F-4D97-AF65-F5344CB8AC3E}">
        <p14:creationId xmlns:p14="http://schemas.microsoft.com/office/powerpoint/2010/main" xmlns="" val="388135232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Asus\Downloads\WhatsApp Image 2018-07-09 at 1.26.12 PM.jpe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39762" y="5501481"/>
            <a:ext cx="3238500" cy="1824038"/>
          </a:xfrm>
          <a:prstGeom prst="rect">
            <a:avLst/>
          </a:prstGeom>
          <a:noFill/>
          <a:ln w="5715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5" name="Picture 5" descr="C:\Users\Asus\Downloads\WhatsApp Image 2018-07-09 at 1.26.11 PM.jpe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447925" y="6611826"/>
            <a:ext cx="3384550" cy="1905000"/>
          </a:xfrm>
          <a:prstGeom prst="rect">
            <a:avLst/>
          </a:prstGeom>
          <a:noFill/>
          <a:ln w="5715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6" name="Picture 8"/>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77825" y="2141973"/>
            <a:ext cx="3762375" cy="2116137"/>
          </a:xfrm>
          <a:prstGeom prst="rect">
            <a:avLst/>
          </a:prstGeom>
          <a:noFill/>
          <a:ln w="5715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pic>
        <p:nvPicPr>
          <p:cNvPr id="7" name="Picture 9"/>
          <p:cNvPicPr>
            <a:picLocks noChangeAspect="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452688" y="3200041"/>
            <a:ext cx="3762375" cy="2116137"/>
          </a:xfrm>
          <a:prstGeom prst="rect">
            <a:avLst/>
          </a:prstGeom>
          <a:noFill/>
          <a:ln w="57150">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sp>
        <p:nvSpPr>
          <p:cNvPr id="8" name="Title 1"/>
          <p:cNvSpPr txBox="1">
            <a:spLocks/>
          </p:cNvSpPr>
          <p:nvPr/>
        </p:nvSpPr>
        <p:spPr>
          <a:xfrm>
            <a:off x="0" y="555359"/>
            <a:ext cx="6858000" cy="1003293"/>
          </a:xfrm>
          <a:prstGeom prst="rect">
            <a:avLst/>
          </a:prstGeom>
          <a:effectLst/>
        </p:spPr>
        <p:txBody>
          <a:bodyPr vert="horz" lIns="162560" tIns="81280" rIns="162560" bIns="81280" rtlCol="0" anchor="b">
            <a:noAutofit/>
          </a:bodyPr>
          <a:lstStyle>
            <a:lvl1pPr algn="ctr" defTabSz="457200" rtl="0" eaLnBrk="1" latinLnBrk="0" hangingPunct="1">
              <a:spcBef>
                <a:spcPct val="0"/>
              </a:spcBef>
              <a:buNone/>
              <a:defRPr sz="5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id-ID" sz="2800" b="1" dirty="0" smtClean="0">
                <a:solidFill>
                  <a:srgbClr val="0070C0"/>
                </a:solidFill>
              </a:rPr>
              <a:t>DOKUMENTASI</a:t>
            </a:r>
          </a:p>
          <a:p>
            <a:r>
              <a:rPr lang="id-ID" sz="2800" b="1" dirty="0" smtClean="0">
                <a:solidFill>
                  <a:srgbClr val="0070C0"/>
                </a:solidFill>
              </a:rPr>
              <a:t>PEMASANGAN TIMBAL</a:t>
            </a:r>
            <a:endParaRPr lang="id-ID" sz="2800" dirty="0">
              <a:solidFill>
                <a:srgbClr val="0070C0"/>
              </a:solidFill>
            </a:endParaRPr>
          </a:p>
        </p:txBody>
      </p:sp>
    </p:spTree>
    <p:extLst>
      <p:ext uri="{BB962C8B-B14F-4D97-AF65-F5344CB8AC3E}">
        <p14:creationId xmlns:p14="http://schemas.microsoft.com/office/powerpoint/2010/main" xmlns="" val="1518370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7409" y="7378518"/>
            <a:ext cx="5908578" cy="1477328"/>
          </a:xfrm>
          <a:prstGeom prst="rect">
            <a:avLst/>
          </a:prstGeom>
        </p:spPr>
        <p:txBody>
          <a:bodyPr wrap="square">
            <a:spAutoFit/>
          </a:bodyPr>
          <a:lstStyle/>
          <a:p>
            <a:pPr algn="just"/>
            <a:r>
              <a:rPr lang="id-ID" dirty="0"/>
              <a:t>Perum Buana Suites D3, Panyingkiran Village, </a:t>
            </a:r>
          </a:p>
          <a:p>
            <a:pPr algn="just"/>
            <a:r>
              <a:rPr lang="id-ID" dirty="0"/>
              <a:t>Indihiang District, Tasikmalaya </a:t>
            </a:r>
            <a:r>
              <a:rPr lang="id-ID" dirty="0" smtClean="0"/>
              <a:t>City</a:t>
            </a:r>
          </a:p>
          <a:p>
            <a:pPr algn="just"/>
            <a:r>
              <a:rPr lang="id-ID" dirty="0" smtClean="0"/>
              <a:t>Telp. 0265-7522053</a:t>
            </a:r>
          </a:p>
          <a:p>
            <a:pPr algn="just"/>
            <a:r>
              <a:rPr lang="id-ID" dirty="0" smtClean="0"/>
              <a:t>Email 	: </a:t>
            </a:r>
            <a:r>
              <a:rPr lang="id-ID" dirty="0" smtClean="0">
                <a:solidFill>
                  <a:srgbClr val="0070C0"/>
                </a:solidFill>
                <a:hlinkClick r:id="rId2"/>
              </a:rPr>
              <a:t>admin@hayatiputramandiri.co.id</a:t>
            </a:r>
            <a:endParaRPr lang="id-ID" dirty="0" smtClean="0">
              <a:solidFill>
                <a:srgbClr val="0070C0"/>
              </a:solidFill>
            </a:endParaRPr>
          </a:p>
          <a:p>
            <a:pPr algn="just"/>
            <a:r>
              <a:rPr lang="id-ID" dirty="0" smtClean="0"/>
              <a:t>Website</a:t>
            </a:r>
            <a:r>
              <a:rPr lang="id-ID" dirty="0"/>
              <a:t>	: </a:t>
            </a:r>
            <a:r>
              <a:rPr lang="id-ID" dirty="0" smtClean="0">
                <a:hlinkClick r:id="rId3"/>
              </a:rPr>
              <a:t>www.hayatiputramandiri.co.id</a:t>
            </a:r>
            <a:r>
              <a:rPr lang="id-ID" dirty="0" smtClean="0"/>
              <a:t> </a:t>
            </a:r>
            <a:endParaRPr lang="id-ID" dirty="0"/>
          </a:p>
        </p:txBody>
      </p:sp>
      <p:sp>
        <p:nvSpPr>
          <p:cNvPr id="5" name="Title 1"/>
          <p:cNvSpPr txBox="1">
            <a:spLocks/>
          </p:cNvSpPr>
          <p:nvPr/>
        </p:nvSpPr>
        <p:spPr>
          <a:xfrm>
            <a:off x="-365223" y="6966533"/>
            <a:ext cx="5716712" cy="441961"/>
          </a:xfrm>
          <a:prstGeom prst="rect">
            <a:avLst/>
          </a:prstGeom>
          <a:effectLst/>
        </p:spPr>
        <p:txBody>
          <a:bodyPr vert="horz" lIns="162560" tIns="81280" rIns="162560" bIns="81280" rtlCol="0" anchor="b">
            <a:noAutofit/>
          </a:bodyPr>
          <a:lstStyle>
            <a:lvl1pPr algn="ctr" defTabSz="457200" rtl="0" eaLnBrk="1" latinLnBrk="0" hangingPunct="1">
              <a:spcBef>
                <a:spcPct val="0"/>
              </a:spcBef>
              <a:buNone/>
              <a:defRPr sz="5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id-ID" sz="2800" b="1" dirty="0">
                <a:solidFill>
                  <a:srgbClr val="0070C0"/>
                </a:solidFill>
              </a:rPr>
              <a:t>PT. HAYATI PUTRA MANDIRI</a:t>
            </a:r>
            <a:endParaRPr lang="id-ID" sz="2800" dirty="0">
              <a:solidFill>
                <a:srgbClr val="0070C0"/>
              </a:solidFill>
            </a:endParaRPr>
          </a:p>
        </p:txBody>
      </p:sp>
    </p:spTree>
    <p:extLst>
      <p:ext uri="{BB962C8B-B14F-4D97-AF65-F5344CB8AC3E}">
        <p14:creationId xmlns:p14="http://schemas.microsoft.com/office/powerpoint/2010/main" xmlns="" val="372479540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1501</TotalTime>
  <Words>886</Words>
  <Application>Microsoft Office PowerPoint</Application>
  <PresentationFormat>A4 Paper (210x297 mm)</PresentationFormat>
  <Paragraphs>153</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Flow</vt:lpstr>
      <vt:lpstr>Slide 1</vt:lpstr>
      <vt:lpstr>Slide 2</vt:lpstr>
      <vt:lpstr>Slide 3</vt:lpstr>
      <vt:lpstr>VISI dan MISI</vt:lpstr>
      <vt:lpstr>Slide 5</vt:lpstr>
      <vt:lpstr>Organizational Structure</vt:lpstr>
      <vt:lpstr>LEGALITAS / LEGALITY</vt:lpstr>
      <vt:lpstr>Slide 8</vt:lpstr>
      <vt:lpstr>Slide 9</vt:lpstr>
      <vt:lpstr>Slide 10</vt:lpstr>
      <vt:lpstr>Slide 11</vt:lpstr>
      <vt:lpstr>Slide 12</vt:lpstr>
      <vt:lpstr>Slide 13</vt:lpstr>
      <vt:lpstr>PENGALAMAN PEKERJAAN </vt:lpstr>
      <vt:lpstr>Slide 15</vt:lpstr>
      <vt:lpstr>Our Galery</vt:lpstr>
      <vt:lpstr>Slide 17</vt:lpstr>
      <vt:lpstr>Slide 18</vt:lpstr>
      <vt:lpstr>Slide 19</vt:lpstr>
      <vt:lpstr>Slide 20</vt:lpstr>
      <vt:lpstr>PEMBANGUNAN GEDUNG MRI  RSUP dr. Soeradji Klaten</vt:lpstr>
      <vt:lpstr>Slide 22</vt:lpstr>
      <vt:lpstr>Slide 23</vt:lpstr>
      <vt:lpstr>Slide 24</vt:lpstr>
      <vt:lpstr>Slide 25</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HPM</dc:creator>
  <cp:lastModifiedBy>well</cp:lastModifiedBy>
  <cp:revision>60</cp:revision>
  <cp:lastPrinted>2021-06-14T08:32:21Z</cp:lastPrinted>
  <dcterms:created xsi:type="dcterms:W3CDTF">2021-03-29T07:25:17Z</dcterms:created>
  <dcterms:modified xsi:type="dcterms:W3CDTF">2024-10-06T19:55:02Z</dcterms:modified>
</cp:coreProperties>
</file>